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57" r:id="rId7"/>
    <p:sldId id="259" r:id="rId8"/>
    <p:sldId id="260" r:id="rId9"/>
    <p:sldId id="261" r:id="rId10"/>
    <p:sldId id="262" r:id="rId11"/>
    <p:sldId id="264" r:id="rId12"/>
    <p:sldId id="263" r:id="rId13"/>
    <p:sldId id="265" r:id="rId14"/>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B372E0-A61C-4A19-8EB8-924D2C9ECBD3}" v="22" dt="2022-08-19T19:38:52.205"/>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D2C3E9-6581-F89F-9562-2C827E51871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0FEB100B-8CD2-AC0D-550C-CC05D01EFB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099C05E3-9BD3-AB16-22CA-1944393055A5}"/>
              </a:ext>
            </a:extLst>
          </p:cNvPr>
          <p:cNvSpPr>
            <a:spLocks noGrp="1"/>
          </p:cNvSpPr>
          <p:nvPr>
            <p:ph type="dt" sz="half" idx="10"/>
          </p:nvPr>
        </p:nvSpPr>
        <p:spPr/>
        <p:txBody>
          <a:bodyPr/>
          <a:lstStyle/>
          <a:p>
            <a:fld id="{C3E5F005-D169-4D7C-BBAD-B3DF8D79A18A}" type="datetimeFigureOut">
              <a:rPr lang="es-CL" smtClean="0"/>
              <a:t>19-08-2022</a:t>
            </a:fld>
            <a:endParaRPr lang="es-CL"/>
          </a:p>
        </p:txBody>
      </p:sp>
      <p:sp>
        <p:nvSpPr>
          <p:cNvPr id="5" name="Marcador de pie de página 4">
            <a:extLst>
              <a:ext uri="{FF2B5EF4-FFF2-40B4-BE49-F238E27FC236}">
                <a16:creationId xmlns:a16="http://schemas.microsoft.com/office/drawing/2014/main" id="{6FB61089-E35C-46EF-AC9E-4F9D5BB4A00D}"/>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8F27C17E-2706-C663-7210-6803FD0D7672}"/>
              </a:ext>
            </a:extLst>
          </p:cNvPr>
          <p:cNvSpPr>
            <a:spLocks noGrp="1"/>
          </p:cNvSpPr>
          <p:nvPr>
            <p:ph type="sldNum" sz="quarter" idx="12"/>
          </p:nvPr>
        </p:nvSpPr>
        <p:spPr/>
        <p:txBody>
          <a:bodyPr/>
          <a:lstStyle/>
          <a:p>
            <a:fld id="{F4B4673C-6FC8-454C-ADCA-1B777BD7C671}" type="slidenum">
              <a:rPr lang="es-CL" smtClean="0"/>
              <a:t>‹Nº›</a:t>
            </a:fld>
            <a:endParaRPr lang="es-CL"/>
          </a:p>
        </p:txBody>
      </p:sp>
    </p:spTree>
    <p:extLst>
      <p:ext uri="{BB962C8B-B14F-4D97-AF65-F5344CB8AC3E}">
        <p14:creationId xmlns:p14="http://schemas.microsoft.com/office/powerpoint/2010/main" val="2765088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CE5774-737E-D4F2-F8ED-30DD5F3431B3}"/>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9103F0F1-992C-C8F6-A847-C9438DBE1B6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277A2C6C-B715-AE5B-E90C-7D7776726F8F}"/>
              </a:ext>
            </a:extLst>
          </p:cNvPr>
          <p:cNvSpPr>
            <a:spLocks noGrp="1"/>
          </p:cNvSpPr>
          <p:nvPr>
            <p:ph type="dt" sz="half" idx="10"/>
          </p:nvPr>
        </p:nvSpPr>
        <p:spPr/>
        <p:txBody>
          <a:bodyPr/>
          <a:lstStyle/>
          <a:p>
            <a:fld id="{C3E5F005-D169-4D7C-BBAD-B3DF8D79A18A}" type="datetimeFigureOut">
              <a:rPr lang="es-CL" smtClean="0"/>
              <a:t>19-08-2022</a:t>
            </a:fld>
            <a:endParaRPr lang="es-CL"/>
          </a:p>
        </p:txBody>
      </p:sp>
      <p:sp>
        <p:nvSpPr>
          <p:cNvPr id="5" name="Marcador de pie de página 4">
            <a:extLst>
              <a:ext uri="{FF2B5EF4-FFF2-40B4-BE49-F238E27FC236}">
                <a16:creationId xmlns:a16="http://schemas.microsoft.com/office/drawing/2014/main" id="{D0F9C413-9B33-F340-ED0B-E1E0A028AB68}"/>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E5B82B1D-2871-9C72-F706-95ABA44A25F8}"/>
              </a:ext>
            </a:extLst>
          </p:cNvPr>
          <p:cNvSpPr>
            <a:spLocks noGrp="1"/>
          </p:cNvSpPr>
          <p:nvPr>
            <p:ph type="sldNum" sz="quarter" idx="12"/>
          </p:nvPr>
        </p:nvSpPr>
        <p:spPr/>
        <p:txBody>
          <a:bodyPr/>
          <a:lstStyle/>
          <a:p>
            <a:fld id="{F4B4673C-6FC8-454C-ADCA-1B777BD7C671}" type="slidenum">
              <a:rPr lang="es-CL" smtClean="0"/>
              <a:t>‹Nº›</a:t>
            </a:fld>
            <a:endParaRPr lang="es-CL"/>
          </a:p>
        </p:txBody>
      </p:sp>
    </p:spTree>
    <p:extLst>
      <p:ext uri="{BB962C8B-B14F-4D97-AF65-F5344CB8AC3E}">
        <p14:creationId xmlns:p14="http://schemas.microsoft.com/office/powerpoint/2010/main" val="2914999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FB6351F-B8EB-7B6A-5A9B-AC86E2C070A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2F9267C8-FA03-D38F-2BFB-908E91FB45E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F4D44948-BD54-FA7F-0D80-EF0799A8F013}"/>
              </a:ext>
            </a:extLst>
          </p:cNvPr>
          <p:cNvSpPr>
            <a:spLocks noGrp="1"/>
          </p:cNvSpPr>
          <p:nvPr>
            <p:ph type="dt" sz="half" idx="10"/>
          </p:nvPr>
        </p:nvSpPr>
        <p:spPr/>
        <p:txBody>
          <a:bodyPr/>
          <a:lstStyle/>
          <a:p>
            <a:fld id="{C3E5F005-D169-4D7C-BBAD-B3DF8D79A18A}" type="datetimeFigureOut">
              <a:rPr lang="es-CL" smtClean="0"/>
              <a:t>19-08-2022</a:t>
            </a:fld>
            <a:endParaRPr lang="es-CL"/>
          </a:p>
        </p:txBody>
      </p:sp>
      <p:sp>
        <p:nvSpPr>
          <p:cNvPr id="5" name="Marcador de pie de página 4">
            <a:extLst>
              <a:ext uri="{FF2B5EF4-FFF2-40B4-BE49-F238E27FC236}">
                <a16:creationId xmlns:a16="http://schemas.microsoft.com/office/drawing/2014/main" id="{236AA186-70F2-EF0F-D8A0-30888614ED2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A30500B3-F57A-D943-47DC-5D02D4C695D1}"/>
              </a:ext>
            </a:extLst>
          </p:cNvPr>
          <p:cNvSpPr>
            <a:spLocks noGrp="1"/>
          </p:cNvSpPr>
          <p:nvPr>
            <p:ph type="sldNum" sz="quarter" idx="12"/>
          </p:nvPr>
        </p:nvSpPr>
        <p:spPr/>
        <p:txBody>
          <a:bodyPr/>
          <a:lstStyle/>
          <a:p>
            <a:fld id="{F4B4673C-6FC8-454C-ADCA-1B777BD7C671}" type="slidenum">
              <a:rPr lang="es-CL" smtClean="0"/>
              <a:t>‹Nº›</a:t>
            </a:fld>
            <a:endParaRPr lang="es-CL"/>
          </a:p>
        </p:txBody>
      </p:sp>
    </p:spTree>
    <p:extLst>
      <p:ext uri="{BB962C8B-B14F-4D97-AF65-F5344CB8AC3E}">
        <p14:creationId xmlns:p14="http://schemas.microsoft.com/office/powerpoint/2010/main" val="430827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91C4BE-C65D-CEAF-8DA7-6D3D026B775D}"/>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ACF386F9-36AC-F9FC-C10F-2D62127DAD3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2F0DE74F-0FE9-88D0-922F-1941E14A81F7}"/>
              </a:ext>
            </a:extLst>
          </p:cNvPr>
          <p:cNvSpPr>
            <a:spLocks noGrp="1"/>
          </p:cNvSpPr>
          <p:nvPr>
            <p:ph type="dt" sz="half" idx="10"/>
          </p:nvPr>
        </p:nvSpPr>
        <p:spPr/>
        <p:txBody>
          <a:bodyPr/>
          <a:lstStyle/>
          <a:p>
            <a:fld id="{C3E5F005-D169-4D7C-BBAD-B3DF8D79A18A}" type="datetimeFigureOut">
              <a:rPr lang="es-CL" smtClean="0"/>
              <a:t>19-08-2022</a:t>
            </a:fld>
            <a:endParaRPr lang="es-CL"/>
          </a:p>
        </p:txBody>
      </p:sp>
      <p:sp>
        <p:nvSpPr>
          <p:cNvPr id="5" name="Marcador de pie de página 4">
            <a:extLst>
              <a:ext uri="{FF2B5EF4-FFF2-40B4-BE49-F238E27FC236}">
                <a16:creationId xmlns:a16="http://schemas.microsoft.com/office/drawing/2014/main" id="{493A95DA-7514-47F3-52F5-3AD74C1FF044}"/>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61EB5308-8B1E-377E-30CB-EBB9676B8594}"/>
              </a:ext>
            </a:extLst>
          </p:cNvPr>
          <p:cNvSpPr>
            <a:spLocks noGrp="1"/>
          </p:cNvSpPr>
          <p:nvPr>
            <p:ph type="sldNum" sz="quarter" idx="12"/>
          </p:nvPr>
        </p:nvSpPr>
        <p:spPr/>
        <p:txBody>
          <a:bodyPr/>
          <a:lstStyle/>
          <a:p>
            <a:fld id="{F4B4673C-6FC8-454C-ADCA-1B777BD7C671}" type="slidenum">
              <a:rPr lang="es-CL" smtClean="0"/>
              <a:t>‹Nº›</a:t>
            </a:fld>
            <a:endParaRPr lang="es-CL"/>
          </a:p>
        </p:txBody>
      </p:sp>
    </p:spTree>
    <p:extLst>
      <p:ext uri="{BB962C8B-B14F-4D97-AF65-F5344CB8AC3E}">
        <p14:creationId xmlns:p14="http://schemas.microsoft.com/office/powerpoint/2010/main" val="1534930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229F89-2DA2-38A6-17B8-52D31E83B88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2141BD2C-C40A-3A47-7928-555E1FD3F7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1428583-873F-483B-894B-55EB326ECCA7}"/>
              </a:ext>
            </a:extLst>
          </p:cNvPr>
          <p:cNvSpPr>
            <a:spLocks noGrp="1"/>
          </p:cNvSpPr>
          <p:nvPr>
            <p:ph type="dt" sz="half" idx="10"/>
          </p:nvPr>
        </p:nvSpPr>
        <p:spPr/>
        <p:txBody>
          <a:bodyPr/>
          <a:lstStyle/>
          <a:p>
            <a:fld id="{C3E5F005-D169-4D7C-BBAD-B3DF8D79A18A}" type="datetimeFigureOut">
              <a:rPr lang="es-CL" smtClean="0"/>
              <a:t>19-08-2022</a:t>
            </a:fld>
            <a:endParaRPr lang="es-CL"/>
          </a:p>
        </p:txBody>
      </p:sp>
      <p:sp>
        <p:nvSpPr>
          <p:cNvPr id="5" name="Marcador de pie de página 4">
            <a:extLst>
              <a:ext uri="{FF2B5EF4-FFF2-40B4-BE49-F238E27FC236}">
                <a16:creationId xmlns:a16="http://schemas.microsoft.com/office/drawing/2014/main" id="{6907E925-FC64-9F58-DB1B-57434EE19E43}"/>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3A9E1D5A-6956-447D-A332-DDB5325899B5}"/>
              </a:ext>
            </a:extLst>
          </p:cNvPr>
          <p:cNvSpPr>
            <a:spLocks noGrp="1"/>
          </p:cNvSpPr>
          <p:nvPr>
            <p:ph type="sldNum" sz="quarter" idx="12"/>
          </p:nvPr>
        </p:nvSpPr>
        <p:spPr/>
        <p:txBody>
          <a:bodyPr/>
          <a:lstStyle/>
          <a:p>
            <a:fld id="{F4B4673C-6FC8-454C-ADCA-1B777BD7C671}" type="slidenum">
              <a:rPr lang="es-CL" smtClean="0"/>
              <a:t>‹Nº›</a:t>
            </a:fld>
            <a:endParaRPr lang="es-CL"/>
          </a:p>
        </p:txBody>
      </p:sp>
    </p:spTree>
    <p:extLst>
      <p:ext uri="{BB962C8B-B14F-4D97-AF65-F5344CB8AC3E}">
        <p14:creationId xmlns:p14="http://schemas.microsoft.com/office/powerpoint/2010/main" val="2549376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9ECFAE-154D-6356-94A3-9770AF95CF1A}"/>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4640BB1F-F8CE-AC05-E8B9-52049C19DF2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06E22F5A-2E53-85F7-2CD3-CFF07768F24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06309F14-80B2-EB16-94E2-A940BA641965}"/>
              </a:ext>
            </a:extLst>
          </p:cNvPr>
          <p:cNvSpPr>
            <a:spLocks noGrp="1"/>
          </p:cNvSpPr>
          <p:nvPr>
            <p:ph type="dt" sz="half" idx="10"/>
          </p:nvPr>
        </p:nvSpPr>
        <p:spPr/>
        <p:txBody>
          <a:bodyPr/>
          <a:lstStyle/>
          <a:p>
            <a:fld id="{C3E5F005-D169-4D7C-BBAD-B3DF8D79A18A}" type="datetimeFigureOut">
              <a:rPr lang="es-CL" smtClean="0"/>
              <a:t>19-08-2022</a:t>
            </a:fld>
            <a:endParaRPr lang="es-CL"/>
          </a:p>
        </p:txBody>
      </p:sp>
      <p:sp>
        <p:nvSpPr>
          <p:cNvPr id="6" name="Marcador de pie de página 5">
            <a:extLst>
              <a:ext uri="{FF2B5EF4-FFF2-40B4-BE49-F238E27FC236}">
                <a16:creationId xmlns:a16="http://schemas.microsoft.com/office/drawing/2014/main" id="{0AFF62FD-688F-0AEE-3D48-78DE7FE4A0D8}"/>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71AAECD5-C7F4-C428-20B7-0FB1C4793E31}"/>
              </a:ext>
            </a:extLst>
          </p:cNvPr>
          <p:cNvSpPr>
            <a:spLocks noGrp="1"/>
          </p:cNvSpPr>
          <p:nvPr>
            <p:ph type="sldNum" sz="quarter" idx="12"/>
          </p:nvPr>
        </p:nvSpPr>
        <p:spPr/>
        <p:txBody>
          <a:bodyPr/>
          <a:lstStyle/>
          <a:p>
            <a:fld id="{F4B4673C-6FC8-454C-ADCA-1B777BD7C671}" type="slidenum">
              <a:rPr lang="es-CL" smtClean="0"/>
              <a:t>‹Nº›</a:t>
            </a:fld>
            <a:endParaRPr lang="es-CL"/>
          </a:p>
        </p:txBody>
      </p:sp>
    </p:spTree>
    <p:extLst>
      <p:ext uri="{BB962C8B-B14F-4D97-AF65-F5344CB8AC3E}">
        <p14:creationId xmlns:p14="http://schemas.microsoft.com/office/powerpoint/2010/main" val="1006588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BF44AD-BAC6-95B3-979C-7B9890D0ABF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F30817E0-6B61-B09F-A76C-D601B4A56F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13B38FF-A44A-2C19-8EB8-543FF4D4563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E51841E8-71A0-E6FC-58EE-D7F38CD09A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A11CA37-E6AC-D1CC-51C4-7D412A3BE65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7F1A82BA-0A0E-2756-7043-2D63B7CC8A6C}"/>
              </a:ext>
            </a:extLst>
          </p:cNvPr>
          <p:cNvSpPr>
            <a:spLocks noGrp="1"/>
          </p:cNvSpPr>
          <p:nvPr>
            <p:ph type="dt" sz="half" idx="10"/>
          </p:nvPr>
        </p:nvSpPr>
        <p:spPr/>
        <p:txBody>
          <a:bodyPr/>
          <a:lstStyle/>
          <a:p>
            <a:fld id="{C3E5F005-D169-4D7C-BBAD-B3DF8D79A18A}" type="datetimeFigureOut">
              <a:rPr lang="es-CL" smtClean="0"/>
              <a:t>19-08-2022</a:t>
            </a:fld>
            <a:endParaRPr lang="es-CL"/>
          </a:p>
        </p:txBody>
      </p:sp>
      <p:sp>
        <p:nvSpPr>
          <p:cNvPr id="8" name="Marcador de pie de página 7">
            <a:extLst>
              <a:ext uri="{FF2B5EF4-FFF2-40B4-BE49-F238E27FC236}">
                <a16:creationId xmlns:a16="http://schemas.microsoft.com/office/drawing/2014/main" id="{53409494-FC6D-3F8D-2F10-62514C08987E}"/>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CEB10AA1-4C97-B381-AD5A-1676B6F48164}"/>
              </a:ext>
            </a:extLst>
          </p:cNvPr>
          <p:cNvSpPr>
            <a:spLocks noGrp="1"/>
          </p:cNvSpPr>
          <p:nvPr>
            <p:ph type="sldNum" sz="quarter" idx="12"/>
          </p:nvPr>
        </p:nvSpPr>
        <p:spPr/>
        <p:txBody>
          <a:bodyPr/>
          <a:lstStyle/>
          <a:p>
            <a:fld id="{F4B4673C-6FC8-454C-ADCA-1B777BD7C671}" type="slidenum">
              <a:rPr lang="es-CL" smtClean="0"/>
              <a:t>‹Nº›</a:t>
            </a:fld>
            <a:endParaRPr lang="es-CL"/>
          </a:p>
        </p:txBody>
      </p:sp>
    </p:spTree>
    <p:extLst>
      <p:ext uri="{BB962C8B-B14F-4D97-AF65-F5344CB8AC3E}">
        <p14:creationId xmlns:p14="http://schemas.microsoft.com/office/powerpoint/2010/main" val="1076234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9BFAB2-C781-33E6-0F64-AB0EC4260F01}"/>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32282A4A-5D01-FA10-87AF-9D72CC64A768}"/>
              </a:ext>
            </a:extLst>
          </p:cNvPr>
          <p:cNvSpPr>
            <a:spLocks noGrp="1"/>
          </p:cNvSpPr>
          <p:nvPr>
            <p:ph type="dt" sz="half" idx="10"/>
          </p:nvPr>
        </p:nvSpPr>
        <p:spPr/>
        <p:txBody>
          <a:bodyPr/>
          <a:lstStyle/>
          <a:p>
            <a:fld id="{C3E5F005-D169-4D7C-BBAD-B3DF8D79A18A}" type="datetimeFigureOut">
              <a:rPr lang="es-CL" smtClean="0"/>
              <a:t>19-08-2022</a:t>
            </a:fld>
            <a:endParaRPr lang="es-CL"/>
          </a:p>
        </p:txBody>
      </p:sp>
      <p:sp>
        <p:nvSpPr>
          <p:cNvPr id="4" name="Marcador de pie de página 3">
            <a:extLst>
              <a:ext uri="{FF2B5EF4-FFF2-40B4-BE49-F238E27FC236}">
                <a16:creationId xmlns:a16="http://schemas.microsoft.com/office/drawing/2014/main" id="{1576D1B5-B3AA-BEA7-D395-3C1C8A705516}"/>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EBCF5A00-8778-0AC7-7F5C-79AAE3B844EB}"/>
              </a:ext>
            </a:extLst>
          </p:cNvPr>
          <p:cNvSpPr>
            <a:spLocks noGrp="1"/>
          </p:cNvSpPr>
          <p:nvPr>
            <p:ph type="sldNum" sz="quarter" idx="12"/>
          </p:nvPr>
        </p:nvSpPr>
        <p:spPr/>
        <p:txBody>
          <a:bodyPr/>
          <a:lstStyle/>
          <a:p>
            <a:fld id="{F4B4673C-6FC8-454C-ADCA-1B777BD7C671}" type="slidenum">
              <a:rPr lang="es-CL" smtClean="0"/>
              <a:t>‹Nº›</a:t>
            </a:fld>
            <a:endParaRPr lang="es-CL"/>
          </a:p>
        </p:txBody>
      </p:sp>
    </p:spTree>
    <p:extLst>
      <p:ext uri="{BB962C8B-B14F-4D97-AF65-F5344CB8AC3E}">
        <p14:creationId xmlns:p14="http://schemas.microsoft.com/office/powerpoint/2010/main" val="1889258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665295E-F67E-8200-ED35-C6247C332D1E}"/>
              </a:ext>
            </a:extLst>
          </p:cNvPr>
          <p:cNvSpPr>
            <a:spLocks noGrp="1"/>
          </p:cNvSpPr>
          <p:nvPr>
            <p:ph type="dt" sz="half" idx="10"/>
          </p:nvPr>
        </p:nvSpPr>
        <p:spPr/>
        <p:txBody>
          <a:bodyPr/>
          <a:lstStyle/>
          <a:p>
            <a:fld id="{C3E5F005-D169-4D7C-BBAD-B3DF8D79A18A}" type="datetimeFigureOut">
              <a:rPr lang="es-CL" smtClean="0"/>
              <a:t>19-08-2022</a:t>
            </a:fld>
            <a:endParaRPr lang="es-CL"/>
          </a:p>
        </p:txBody>
      </p:sp>
      <p:sp>
        <p:nvSpPr>
          <p:cNvPr id="3" name="Marcador de pie de página 2">
            <a:extLst>
              <a:ext uri="{FF2B5EF4-FFF2-40B4-BE49-F238E27FC236}">
                <a16:creationId xmlns:a16="http://schemas.microsoft.com/office/drawing/2014/main" id="{78544529-2722-D681-39F1-516BB88CF3D4}"/>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722336DA-22C2-B3E5-778E-8E025F18557C}"/>
              </a:ext>
            </a:extLst>
          </p:cNvPr>
          <p:cNvSpPr>
            <a:spLocks noGrp="1"/>
          </p:cNvSpPr>
          <p:nvPr>
            <p:ph type="sldNum" sz="quarter" idx="12"/>
          </p:nvPr>
        </p:nvSpPr>
        <p:spPr/>
        <p:txBody>
          <a:bodyPr/>
          <a:lstStyle/>
          <a:p>
            <a:fld id="{F4B4673C-6FC8-454C-ADCA-1B777BD7C671}" type="slidenum">
              <a:rPr lang="es-CL" smtClean="0"/>
              <a:t>‹Nº›</a:t>
            </a:fld>
            <a:endParaRPr lang="es-CL"/>
          </a:p>
        </p:txBody>
      </p:sp>
    </p:spTree>
    <p:extLst>
      <p:ext uri="{BB962C8B-B14F-4D97-AF65-F5344CB8AC3E}">
        <p14:creationId xmlns:p14="http://schemas.microsoft.com/office/powerpoint/2010/main" val="1366312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00FA7E-1A24-83D8-E9F0-ED9838E9297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788083AA-8233-C48D-3732-2524AB0F16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18814C14-A6EB-1C57-0F94-3F57C0F9D5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F10374D-E06B-F787-65E8-D0B27CDC84C5}"/>
              </a:ext>
            </a:extLst>
          </p:cNvPr>
          <p:cNvSpPr>
            <a:spLocks noGrp="1"/>
          </p:cNvSpPr>
          <p:nvPr>
            <p:ph type="dt" sz="half" idx="10"/>
          </p:nvPr>
        </p:nvSpPr>
        <p:spPr/>
        <p:txBody>
          <a:bodyPr/>
          <a:lstStyle/>
          <a:p>
            <a:fld id="{C3E5F005-D169-4D7C-BBAD-B3DF8D79A18A}" type="datetimeFigureOut">
              <a:rPr lang="es-CL" smtClean="0"/>
              <a:t>19-08-2022</a:t>
            </a:fld>
            <a:endParaRPr lang="es-CL"/>
          </a:p>
        </p:txBody>
      </p:sp>
      <p:sp>
        <p:nvSpPr>
          <p:cNvPr id="6" name="Marcador de pie de página 5">
            <a:extLst>
              <a:ext uri="{FF2B5EF4-FFF2-40B4-BE49-F238E27FC236}">
                <a16:creationId xmlns:a16="http://schemas.microsoft.com/office/drawing/2014/main" id="{7665D7F4-11FC-FFC5-A706-AA6700203099}"/>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03AFED5E-31D2-5BE8-7F45-64E2125C897C}"/>
              </a:ext>
            </a:extLst>
          </p:cNvPr>
          <p:cNvSpPr>
            <a:spLocks noGrp="1"/>
          </p:cNvSpPr>
          <p:nvPr>
            <p:ph type="sldNum" sz="quarter" idx="12"/>
          </p:nvPr>
        </p:nvSpPr>
        <p:spPr/>
        <p:txBody>
          <a:bodyPr/>
          <a:lstStyle/>
          <a:p>
            <a:fld id="{F4B4673C-6FC8-454C-ADCA-1B777BD7C671}" type="slidenum">
              <a:rPr lang="es-CL" smtClean="0"/>
              <a:t>‹Nº›</a:t>
            </a:fld>
            <a:endParaRPr lang="es-CL"/>
          </a:p>
        </p:txBody>
      </p:sp>
    </p:spTree>
    <p:extLst>
      <p:ext uri="{BB962C8B-B14F-4D97-AF65-F5344CB8AC3E}">
        <p14:creationId xmlns:p14="http://schemas.microsoft.com/office/powerpoint/2010/main" val="963671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75CDF1-9547-777C-317E-669374A2A02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B1248DDD-D39A-442A-EFC7-1D4A393CF5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822AA436-6461-EAE6-4AB1-BAD7D45AF0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D880CF4-BE6A-85AB-D43E-963019EC0476}"/>
              </a:ext>
            </a:extLst>
          </p:cNvPr>
          <p:cNvSpPr>
            <a:spLocks noGrp="1"/>
          </p:cNvSpPr>
          <p:nvPr>
            <p:ph type="dt" sz="half" idx="10"/>
          </p:nvPr>
        </p:nvSpPr>
        <p:spPr/>
        <p:txBody>
          <a:bodyPr/>
          <a:lstStyle/>
          <a:p>
            <a:fld id="{C3E5F005-D169-4D7C-BBAD-B3DF8D79A18A}" type="datetimeFigureOut">
              <a:rPr lang="es-CL" smtClean="0"/>
              <a:t>19-08-2022</a:t>
            </a:fld>
            <a:endParaRPr lang="es-CL"/>
          </a:p>
        </p:txBody>
      </p:sp>
      <p:sp>
        <p:nvSpPr>
          <p:cNvPr id="6" name="Marcador de pie de página 5">
            <a:extLst>
              <a:ext uri="{FF2B5EF4-FFF2-40B4-BE49-F238E27FC236}">
                <a16:creationId xmlns:a16="http://schemas.microsoft.com/office/drawing/2014/main" id="{AFA33535-8196-2E3A-788F-9703767E64BC}"/>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738AAA7F-4449-450E-0F2E-F96A06A64ED2}"/>
              </a:ext>
            </a:extLst>
          </p:cNvPr>
          <p:cNvSpPr>
            <a:spLocks noGrp="1"/>
          </p:cNvSpPr>
          <p:nvPr>
            <p:ph type="sldNum" sz="quarter" idx="12"/>
          </p:nvPr>
        </p:nvSpPr>
        <p:spPr/>
        <p:txBody>
          <a:bodyPr/>
          <a:lstStyle/>
          <a:p>
            <a:fld id="{F4B4673C-6FC8-454C-ADCA-1B777BD7C671}" type="slidenum">
              <a:rPr lang="es-CL" smtClean="0"/>
              <a:t>‹Nº›</a:t>
            </a:fld>
            <a:endParaRPr lang="es-CL"/>
          </a:p>
        </p:txBody>
      </p:sp>
    </p:spTree>
    <p:extLst>
      <p:ext uri="{BB962C8B-B14F-4D97-AF65-F5344CB8AC3E}">
        <p14:creationId xmlns:p14="http://schemas.microsoft.com/office/powerpoint/2010/main" val="3991707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6065B6-F25B-C4EE-1EEC-ADC24F573C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6D7A1B45-EA9B-D171-C004-9CF614FBF8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411E02D0-397F-6AD0-BEBE-3104E60E0B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E5F005-D169-4D7C-BBAD-B3DF8D79A18A}" type="datetimeFigureOut">
              <a:rPr lang="es-CL" smtClean="0"/>
              <a:t>19-08-2022</a:t>
            </a:fld>
            <a:endParaRPr lang="es-CL"/>
          </a:p>
        </p:txBody>
      </p:sp>
      <p:sp>
        <p:nvSpPr>
          <p:cNvPr id="5" name="Marcador de pie de página 4">
            <a:extLst>
              <a:ext uri="{FF2B5EF4-FFF2-40B4-BE49-F238E27FC236}">
                <a16:creationId xmlns:a16="http://schemas.microsoft.com/office/drawing/2014/main" id="{E9112C64-30B4-4B89-7A43-B70FF77582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D68697DC-0D7A-51D8-2EDB-B4AF9B1186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4673C-6FC8-454C-ADCA-1B777BD7C671}" type="slidenum">
              <a:rPr lang="es-CL" smtClean="0"/>
              <a:t>‹Nº›</a:t>
            </a:fld>
            <a:endParaRPr lang="es-CL"/>
          </a:p>
        </p:txBody>
      </p:sp>
    </p:spTree>
    <p:extLst>
      <p:ext uri="{BB962C8B-B14F-4D97-AF65-F5344CB8AC3E}">
        <p14:creationId xmlns:p14="http://schemas.microsoft.com/office/powerpoint/2010/main" val="82663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Imagen 11" descr="Un grupo de personas posando por un foto&#10;&#10;Descripción generada automáticamente">
            <a:extLst>
              <a:ext uri="{FF2B5EF4-FFF2-40B4-BE49-F238E27FC236}">
                <a16:creationId xmlns:a16="http://schemas.microsoft.com/office/drawing/2014/main" id="{AB48CB04-8DBF-3B27-22CD-BDB86EDD473F}"/>
              </a:ext>
            </a:extLst>
          </p:cNvPr>
          <p:cNvPicPr>
            <a:picLocks noChangeAspect="1"/>
          </p:cNvPicPr>
          <p:nvPr/>
        </p:nvPicPr>
        <p:blipFill rotWithShape="1">
          <a:blip r:embed="rId2">
            <a:extLst>
              <a:ext uri="{28A0092B-C50C-407E-A947-70E740481C1C}">
                <a14:useLocalDpi xmlns:a14="http://schemas.microsoft.com/office/drawing/2010/main" val="0"/>
              </a:ext>
            </a:extLst>
          </a:blip>
          <a:srcRect r="3659" b="-2"/>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29" name="Freeform: Shape 28">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1" name="Freeform: Shape 30">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9C75935-B329-17AE-E45D-E850DBA5B91B}"/>
              </a:ext>
            </a:extLst>
          </p:cNvPr>
          <p:cNvSpPr>
            <a:spLocks noGrp="1"/>
          </p:cNvSpPr>
          <p:nvPr>
            <p:ph type="ctrTitle"/>
          </p:nvPr>
        </p:nvSpPr>
        <p:spPr>
          <a:xfrm>
            <a:off x="477981" y="1985077"/>
            <a:ext cx="4023360" cy="2341419"/>
          </a:xfr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chor="b">
            <a:normAutofit/>
          </a:bodyPr>
          <a:lstStyle/>
          <a:p>
            <a:r>
              <a:rPr lang="es-CL" sz="4800" b="1" dirty="0">
                <a:effectLst/>
                <a:latin typeface="Calibri" panose="020F0502020204030204" pitchFamily="34" charset="0"/>
                <a:ea typeface="Calibri" panose="020F0502020204030204" pitchFamily="34" charset="0"/>
                <a:cs typeface="Times New Roman" panose="02020603050405020304" pitchFamily="18" charset="0"/>
              </a:rPr>
              <a:t>UN TRATO AMABLE, NO CUESTA NADA</a:t>
            </a:r>
            <a:endParaRPr lang="es-CL" sz="4800" dirty="0"/>
          </a:p>
        </p:txBody>
      </p:sp>
      <p:sp>
        <p:nvSpPr>
          <p:cNvPr id="3" name="Subtítulo 2">
            <a:extLst>
              <a:ext uri="{FF2B5EF4-FFF2-40B4-BE49-F238E27FC236}">
                <a16:creationId xmlns:a16="http://schemas.microsoft.com/office/drawing/2014/main" id="{324D3CDC-DAA9-EAE0-9AE4-05F52B8EF4D0}"/>
              </a:ext>
            </a:extLst>
          </p:cNvPr>
          <p:cNvSpPr>
            <a:spLocks noGrp="1"/>
          </p:cNvSpPr>
          <p:nvPr>
            <p:ph type="subTitle" idx="1"/>
          </p:nvPr>
        </p:nvSpPr>
        <p:spPr>
          <a:xfrm>
            <a:off x="568035" y="4582493"/>
            <a:ext cx="3933306" cy="427689"/>
          </a:xfrm>
        </p:spPr>
        <p:txBody>
          <a:bodyPr>
            <a:normAutofit/>
          </a:bodyPr>
          <a:lstStyle/>
          <a:p>
            <a:r>
              <a:rPr lang="es-CL" sz="2000" b="1" dirty="0"/>
              <a:t>Expositora: </a:t>
            </a:r>
            <a:r>
              <a:rPr lang="es-CL" sz="2000" b="1" dirty="0" err="1"/>
              <a:t>Nt</a:t>
            </a:r>
            <a:r>
              <a:rPr lang="es-CL" sz="2000" b="1" dirty="0"/>
              <a:t>. Camila Madrid</a:t>
            </a:r>
          </a:p>
        </p:txBody>
      </p:sp>
      <p:sp>
        <p:nvSpPr>
          <p:cNvPr id="33" name="Rectangle 3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Imagen 13" descr="Logotipo, nombre de la empresa&#10;&#10;Descripción generada automáticamente">
            <a:extLst>
              <a:ext uri="{FF2B5EF4-FFF2-40B4-BE49-F238E27FC236}">
                <a16:creationId xmlns:a16="http://schemas.microsoft.com/office/drawing/2014/main" id="{B9FD6F71-F9E7-BC2C-2516-C181DBB43142}"/>
              </a:ext>
            </a:extLst>
          </p:cNvPr>
          <p:cNvPicPr>
            <a:picLocks noChangeAspect="1"/>
          </p:cNvPicPr>
          <p:nvPr/>
        </p:nvPicPr>
        <p:blipFill rotWithShape="1">
          <a:blip r:embed="rId3">
            <a:extLst>
              <a:ext uri="{28A0092B-C50C-407E-A947-70E740481C1C}">
                <a14:useLocalDpi xmlns:a14="http://schemas.microsoft.com/office/drawing/2010/main" val="0"/>
              </a:ext>
            </a:extLst>
          </a:blip>
          <a:srcRect t="12526" r="-1" b="2042"/>
          <a:stretch/>
        </p:blipFill>
        <p:spPr>
          <a:xfrm>
            <a:off x="2202" y="209598"/>
            <a:ext cx="1878839" cy="1605108"/>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spTree>
    <p:extLst>
      <p:ext uri="{BB962C8B-B14F-4D97-AF65-F5344CB8AC3E}">
        <p14:creationId xmlns:p14="http://schemas.microsoft.com/office/powerpoint/2010/main" val="2791049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ítulo 1">
            <a:extLst>
              <a:ext uri="{FF2B5EF4-FFF2-40B4-BE49-F238E27FC236}">
                <a16:creationId xmlns:a16="http://schemas.microsoft.com/office/drawing/2014/main" id="{8CE8B23D-49C7-2180-CE7B-A5D000B00EB4}"/>
              </a:ext>
            </a:extLst>
          </p:cNvPr>
          <p:cNvSpPr>
            <a:spLocks noGrp="1"/>
          </p:cNvSpPr>
          <p:nvPr>
            <p:ph type="title"/>
          </p:nvPr>
        </p:nvSpPr>
        <p:spPr>
          <a:xfrm>
            <a:off x="1047280" y="759805"/>
            <a:ext cx="10306520" cy="1325563"/>
          </a:xfrm>
        </p:spPr>
        <p:txBody>
          <a:bodyPr>
            <a:normAutofit/>
          </a:bodyPr>
          <a:lstStyle/>
          <a:p>
            <a:pPr algn="ctr"/>
            <a:r>
              <a:rPr lang="es-CL" sz="30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BUENA PRÁCTICA DESDE LA GENERACIÓN DE VALOR PÚBLICO</a:t>
            </a:r>
            <a:br>
              <a:rPr lang="es-CL" sz="30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es-CL" sz="3000" b="1" dirty="0">
              <a:solidFill>
                <a:srgbClr val="FFFFFF"/>
              </a:solidFill>
            </a:endParaRPr>
          </a:p>
        </p:txBody>
      </p:sp>
      <p:sp>
        <p:nvSpPr>
          <p:cNvPr id="3" name="Marcador de contenido 2">
            <a:extLst>
              <a:ext uri="{FF2B5EF4-FFF2-40B4-BE49-F238E27FC236}">
                <a16:creationId xmlns:a16="http://schemas.microsoft.com/office/drawing/2014/main" id="{D49B3049-085D-9C51-5D89-86E6EC0B837B}"/>
              </a:ext>
            </a:extLst>
          </p:cNvPr>
          <p:cNvSpPr>
            <a:spLocks noGrp="1"/>
          </p:cNvSpPr>
          <p:nvPr>
            <p:ph idx="1"/>
          </p:nvPr>
        </p:nvSpPr>
        <p:spPr>
          <a:xfrm>
            <a:off x="1222645" y="2491506"/>
            <a:ext cx="5026549" cy="3563372"/>
          </a:xfrm>
          <a:ln w="57150"/>
        </p:spPr>
        <p:style>
          <a:lnRef idx="2">
            <a:schemeClr val="accent6"/>
          </a:lnRef>
          <a:fillRef idx="1">
            <a:schemeClr val="lt1"/>
          </a:fillRef>
          <a:effectRef idx="0">
            <a:schemeClr val="accent6"/>
          </a:effectRef>
          <a:fontRef idx="minor">
            <a:schemeClr val="dk1"/>
          </a:fontRef>
        </p:style>
        <p:txBody>
          <a:bodyPr>
            <a:normAutofit lnSpcReduction="10000"/>
          </a:bodyPr>
          <a:lstStyle/>
          <a:p>
            <a:pPr algn="just">
              <a:spcAft>
                <a:spcPts val="800"/>
              </a:spcAft>
            </a:pPr>
            <a:r>
              <a:rPr lang="es-CL" sz="2000" dirty="0">
                <a:effectLst/>
                <a:latin typeface="Calibri" panose="020F0502020204030204" pitchFamily="34" charset="0"/>
                <a:ea typeface="Calibri" panose="020F0502020204030204" pitchFamily="34" charset="0"/>
                <a:cs typeface="Times New Roman" panose="02020603050405020304" pitchFamily="18" charset="0"/>
              </a:rPr>
              <a:t>Esta BP ha permitido visibilizar la importancia de mantener un buen trato hacia las PM, lo cual es</a:t>
            </a:r>
            <a:r>
              <a:rPr lang="es-ES" sz="2000" dirty="0">
                <a:effectLst/>
                <a:latin typeface="Calibri" panose="020F0502020204030204" pitchFamily="34" charset="0"/>
                <a:ea typeface="Calibri" panose="020F0502020204030204" pitchFamily="34" charset="0"/>
                <a:cs typeface="Times New Roman" panose="02020603050405020304" pitchFamily="18" charset="0"/>
              </a:rPr>
              <a:t> una habilidad </a:t>
            </a:r>
            <a:r>
              <a:rPr lang="es-ES" sz="2000" b="1" dirty="0">
                <a:effectLst/>
                <a:latin typeface="Calibri" panose="020F0502020204030204" pitchFamily="34" charset="0"/>
                <a:ea typeface="Calibri" panose="020F0502020204030204" pitchFamily="34" charset="0"/>
                <a:cs typeface="Times New Roman" panose="02020603050405020304" pitchFamily="18" charset="0"/>
              </a:rPr>
              <a:t>QUE ESTAMOS AYUDANDO A ADQUIRIR EN LA SOCIEDAD </a:t>
            </a:r>
            <a:r>
              <a:rPr lang="es-ES" sz="2000" dirty="0">
                <a:effectLst/>
                <a:latin typeface="Calibri" panose="020F0502020204030204" pitchFamily="34" charset="0"/>
                <a:ea typeface="Calibri" panose="020F0502020204030204" pitchFamily="34" charset="0"/>
                <a:cs typeface="Times New Roman" panose="02020603050405020304" pitchFamily="18" charset="0"/>
              </a:rPr>
              <a:t>y que nos ayuda a convivir de manera tranquila y respetuosa. </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s-CL" sz="2000" dirty="0">
                <a:effectLst/>
                <a:latin typeface="Calibri" panose="020F0502020204030204" pitchFamily="34" charset="0"/>
                <a:ea typeface="Calibri" panose="020F0502020204030204" pitchFamily="34" charset="0"/>
                <a:cs typeface="Times New Roman" panose="02020603050405020304" pitchFamily="18" charset="0"/>
              </a:rPr>
              <a:t>Proporcionar un trato adecuado dignifica la vejez, enriquece nuestra sociedad favorece la autonomía, evitando situaciones de dependencia innecesarias y mucho más el malestar y la frustración que a veces, presentan las personas mayores.</a:t>
            </a:r>
          </a:p>
          <a:p>
            <a:endParaRPr lang="es-CL" sz="1500" dirty="0"/>
          </a:p>
          <a:p>
            <a:endParaRPr lang="es-CL" sz="1500" dirty="0"/>
          </a:p>
          <a:p>
            <a:endParaRPr lang="es-CL" sz="1500" dirty="0"/>
          </a:p>
          <a:p>
            <a:endParaRPr lang="es-CL" sz="1500" dirty="0"/>
          </a:p>
          <a:p>
            <a:endParaRPr lang="es-CL" sz="1500" dirty="0"/>
          </a:p>
          <a:p>
            <a:endParaRPr lang="es-CL" sz="1500" dirty="0"/>
          </a:p>
          <a:p>
            <a:endParaRPr lang="es-CL" sz="1500" dirty="0"/>
          </a:p>
          <a:p>
            <a:endParaRPr lang="es-CL" sz="1500" dirty="0"/>
          </a:p>
        </p:txBody>
      </p:sp>
      <p:pic>
        <p:nvPicPr>
          <p:cNvPr id="5" name="Imagen 4" descr="Un grupo de personas posando haciendo gestos con la cara pintada&#10;&#10;Descripción generada automáticamente con confianza baja">
            <a:extLst>
              <a:ext uri="{FF2B5EF4-FFF2-40B4-BE49-F238E27FC236}">
                <a16:creationId xmlns:a16="http://schemas.microsoft.com/office/drawing/2014/main" id="{A26643FB-4656-3EA2-4B2C-4B280D3EFA2F}"/>
              </a:ext>
            </a:extLst>
          </p:cNvPr>
          <p:cNvPicPr>
            <a:picLocks noChangeAspect="1"/>
          </p:cNvPicPr>
          <p:nvPr/>
        </p:nvPicPr>
        <p:blipFill rotWithShape="1">
          <a:blip r:embed="rId2">
            <a:extLst>
              <a:ext uri="{28A0092B-C50C-407E-A947-70E740481C1C}">
                <a14:useLocalDpi xmlns:a14="http://schemas.microsoft.com/office/drawing/2010/main" val="0"/>
              </a:ext>
            </a:extLst>
          </a:blip>
          <a:srcRect l="5509" r="10256" b="-3"/>
          <a:stretch/>
        </p:blipFill>
        <p:spPr>
          <a:xfrm>
            <a:off x="6266081" y="2517340"/>
            <a:ext cx="4957122" cy="3511703"/>
          </a:xfrm>
          <a:prstGeom prst="rect">
            <a:avLst/>
          </a:prstGeom>
          <a:ln w="57150">
            <a:solidFill>
              <a:schemeClr val="accent6"/>
            </a:solidFill>
          </a:ln>
        </p:spPr>
      </p:pic>
    </p:spTree>
    <p:extLst>
      <p:ext uri="{BB962C8B-B14F-4D97-AF65-F5344CB8AC3E}">
        <p14:creationId xmlns:p14="http://schemas.microsoft.com/office/powerpoint/2010/main" val="2521793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Imagen que contiene hombre, sostener, parado, mujer&#10;&#10;Descripción generada automáticamente">
            <a:extLst>
              <a:ext uri="{FF2B5EF4-FFF2-40B4-BE49-F238E27FC236}">
                <a16:creationId xmlns:a16="http://schemas.microsoft.com/office/drawing/2014/main" id="{6AE9EF2B-45EC-1F9A-1B72-69FBC910DB46}"/>
              </a:ext>
            </a:extLst>
          </p:cNvPr>
          <p:cNvPicPr>
            <a:picLocks noChangeAspect="1"/>
          </p:cNvPicPr>
          <p:nvPr/>
        </p:nvPicPr>
        <p:blipFill rotWithShape="1">
          <a:blip r:embed="rId2">
            <a:extLst>
              <a:ext uri="{28A0092B-C50C-407E-A947-70E740481C1C}">
                <a14:useLocalDpi xmlns:a14="http://schemas.microsoft.com/office/drawing/2010/main" val="0"/>
              </a:ext>
            </a:extLst>
          </a:blip>
          <a:srcRect l="24919"/>
          <a:stretch/>
        </p:blipFill>
        <p:spPr>
          <a:xfrm>
            <a:off x="1" y="10"/>
            <a:ext cx="9669642" cy="6857990"/>
          </a:xfrm>
          <a:prstGeom prst="rect">
            <a:avLst/>
          </a:prstGeom>
        </p:spPr>
      </p:pic>
      <p:sp>
        <p:nvSpPr>
          <p:cNvPr id="39"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Marcador de contenido 2">
            <a:extLst>
              <a:ext uri="{FF2B5EF4-FFF2-40B4-BE49-F238E27FC236}">
                <a16:creationId xmlns:a16="http://schemas.microsoft.com/office/drawing/2014/main" id="{03751819-78D0-D491-5360-B9562452B411}"/>
              </a:ext>
            </a:extLst>
          </p:cNvPr>
          <p:cNvSpPr>
            <a:spLocks noGrp="1"/>
          </p:cNvSpPr>
          <p:nvPr>
            <p:ph idx="1"/>
          </p:nvPr>
        </p:nvSpPr>
        <p:spPr>
          <a:xfrm>
            <a:off x="7444596" y="864018"/>
            <a:ext cx="4244195" cy="4406721"/>
          </a:xfrm>
        </p:spPr>
        <p:txBody>
          <a:bodyPr>
            <a:noAutofit/>
          </a:bodyPr>
          <a:lstStyle/>
          <a:p>
            <a:pPr algn="just"/>
            <a:r>
              <a:rPr lang="es-CL" sz="2000" dirty="0">
                <a:effectLst/>
                <a:latin typeface="Calibri" panose="020F0502020204030204" pitchFamily="34" charset="0"/>
                <a:ea typeface="Calibri" panose="020F0502020204030204" pitchFamily="34" charset="0"/>
                <a:cs typeface="Times New Roman" panose="02020603050405020304" pitchFamily="18" charset="0"/>
              </a:rPr>
              <a:t>EL centro de salud municipal del adulto mayor (CAM) junto con el programa del adulto mayor y programa más AM autovalentes de Salud Machalí han fomentado de manera continua actividades del buen trato hacia las personas mayores (PM) a lo largo de los años, involucrando a diversos inter sectores de la comuna.</a:t>
            </a:r>
          </a:p>
          <a:p>
            <a:pPr algn="just"/>
            <a:r>
              <a:rPr lang="es-CL" sz="2000" dirty="0">
                <a:effectLst/>
                <a:latin typeface="Calibri" panose="020F0502020204030204" pitchFamily="34" charset="0"/>
                <a:ea typeface="Calibri" panose="020F0502020204030204" pitchFamily="34" charset="0"/>
                <a:cs typeface="Times New Roman" panose="02020603050405020304" pitchFamily="18" charset="0"/>
              </a:rPr>
              <a:t> </a:t>
            </a:r>
            <a:r>
              <a:rPr lang="es-CL" sz="2000" dirty="0">
                <a:latin typeface="Calibri" panose="020F0502020204030204" pitchFamily="34" charset="0"/>
                <a:ea typeface="Calibri" panose="020F0502020204030204" pitchFamily="34" charset="0"/>
                <a:cs typeface="Times New Roman" panose="02020603050405020304" pitchFamily="18" charset="0"/>
              </a:rPr>
              <a:t>O</a:t>
            </a:r>
            <a:r>
              <a:rPr lang="es-CL" sz="2000" dirty="0">
                <a:effectLst/>
                <a:latin typeface="Calibri" panose="020F0502020204030204" pitchFamily="34" charset="0"/>
                <a:ea typeface="Calibri" panose="020F0502020204030204" pitchFamily="34" charset="0"/>
                <a:cs typeface="Times New Roman" panose="02020603050405020304" pitchFamily="18" charset="0"/>
              </a:rPr>
              <a:t>bjetivo: Visibilizar, </a:t>
            </a:r>
            <a:r>
              <a:rPr lang="es-ES" sz="2000" dirty="0">
                <a:effectLst/>
                <a:latin typeface="Calibri" panose="020F0502020204030204" pitchFamily="34" charset="0"/>
                <a:ea typeface="Calibri" panose="020F0502020204030204" pitchFamily="34" charset="0"/>
                <a:cs typeface="Times New Roman" panose="02020603050405020304" pitchFamily="18" charset="0"/>
              </a:rPr>
              <a:t>estimular y promover una convivencia sana basada en la tolerancia entre todas las edades y el reconocimiento como personas, encaminada a fortalecer la cooperación e inclusión social.</a:t>
            </a:r>
          </a:p>
          <a:p>
            <a:pPr algn="just"/>
            <a:r>
              <a:rPr lang="es-CL" sz="2000" dirty="0"/>
              <a:t>Encargada </a:t>
            </a:r>
            <a:r>
              <a:rPr lang="es-CL" sz="2000" dirty="0" err="1"/>
              <a:t>Bp</a:t>
            </a:r>
            <a:r>
              <a:rPr lang="es-CL" sz="2000" dirty="0"/>
              <a:t>: Kinesióloga, Loreto Cabezas, encargada CAM.</a:t>
            </a:r>
          </a:p>
          <a:p>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s-CL" sz="2000" dirty="0"/>
          </a:p>
          <a:p>
            <a:endParaRPr lang="es-CL" sz="2000" dirty="0"/>
          </a:p>
        </p:txBody>
      </p:sp>
    </p:spTree>
    <p:extLst>
      <p:ext uri="{BB962C8B-B14F-4D97-AF65-F5344CB8AC3E}">
        <p14:creationId xmlns:p14="http://schemas.microsoft.com/office/powerpoint/2010/main" val="1650686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CE72E925-5FFC-248B-25D8-64C4017D2AB4}"/>
              </a:ext>
            </a:extLst>
          </p:cNvPr>
          <p:cNvGraphicFramePr>
            <a:graphicFrameLocks noGrp="1"/>
          </p:cNvGraphicFramePr>
          <p:nvPr>
            <p:extLst>
              <p:ext uri="{D42A27DB-BD31-4B8C-83A1-F6EECF244321}">
                <p14:modId xmlns:p14="http://schemas.microsoft.com/office/powerpoint/2010/main" val="3326235610"/>
              </p:ext>
            </p:extLst>
          </p:nvPr>
        </p:nvGraphicFramePr>
        <p:xfrm>
          <a:off x="713987" y="1690688"/>
          <a:ext cx="10923047" cy="4935891"/>
        </p:xfrm>
        <a:graphic>
          <a:graphicData uri="http://schemas.openxmlformats.org/drawingml/2006/table">
            <a:tbl>
              <a:tblPr firstRow="1" firstCol="1" bandRow="1">
                <a:tableStyleId>{69CF1AB2-1976-4502-BF36-3FF5EA218861}</a:tableStyleId>
              </a:tblPr>
              <a:tblGrid>
                <a:gridCol w="2195418">
                  <a:extLst>
                    <a:ext uri="{9D8B030D-6E8A-4147-A177-3AD203B41FA5}">
                      <a16:colId xmlns:a16="http://schemas.microsoft.com/office/drawing/2014/main" val="1420776790"/>
                    </a:ext>
                  </a:extLst>
                </a:gridCol>
                <a:gridCol w="2195418">
                  <a:extLst>
                    <a:ext uri="{9D8B030D-6E8A-4147-A177-3AD203B41FA5}">
                      <a16:colId xmlns:a16="http://schemas.microsoft.com/office/drawing/2014/main" val="1681546924"/>
                    </a:ext>
                  </a:extLst>
                </a:gridCol>
                <a:gridCol w="2325611">
                  <a:extLst>
                    <a:ext uri="{9D8B030D-6E8A-4147-A177-3AD203B41FA5}">
                      <a16:colId xmlns:a16="http://schemas.microsoft.com/office/drawing/2014/main" val="3264069928"/>
                    </a:ext>
                  </a:extLst>
                </a:gridCol>
                <a:gridCol w="2163511">
                  <a:extLst>
                    <a:ext uri="{9D8B030D-6E8A-4147-A177-3AD203B41FA5}">
                      <a16:colId xmlns:a16="http://schemas.microsoft.com/office/drawing/2014/main" val="2790249759"/>
                    </a:ext>
                  </a:extLst>
                </a:gridCol>
                <a:gridCol w="2043089">
                  <a:extLst>
                    <a:ext uri="{9D8B030D-6E8A-4147-A177-3AD203B41FA5}">
                      <a16:colId xmlns:a16="http://schemas.microsoft.com/office/drawing/2014/main" val="3839614341"/>
                    </a:ext>
                  </a:extLst>
                </a:gridCol>
              </a:tblGrid>
              <a:tr h="222692">
                <a:tc>
                  <a:txBody>
                    <a:bodyPr/>
                    <a:lstStyle/>
                    <a:p>
                      <a:pPr algn="ctr">
                        <a:lnSpc>
                          <a:spcPct val="107000"/>
                        </a:lnSpc>
                        <a:spcAft>
                          <a:spcPts val="800"/>
                        </a:spcAft>
                      </a:pPr>
                      <a:r>
                        <a:rPr lang="es-CL" sz="1600" dirty="0">
                          <a:effectLst/>
                        </a:rPr>
                        <a:t> </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531" marR="64531" marT="0" marB="0"/>
                </a:tc>
                <a:tc>
                  <a:txBody>
                    <a:bodyPr/>
                    <a:lstStyle/>
                    <a:p>
                      <a:pPr algn="ctr">
                        <a:lnSpc>
                          <a:spcPct val="107000"/>
                        </a:lnSpc>
                        <a:spcAft>
                          <a:spcPts val="800"/>
                        </a:spcAft>
                      </a:pPr>
                      <a:r>
                        <a:rPr lang="es-CL" sz="1600">
                          <a:effectLst/>
                        </a:rPr>
                        <a:t>2018</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marL="64531" marR="64531" marT="0" marB="0"/>
                </a:tc>
                <a:tc>
                  <a:txBody>
                    <a:bodyPr/>
                    <a:lstStyle/>
                    <a:p>
                      <a:pPr algn="ctr">
                        <a:lnSpc>
                          <a:spcPct val="107000"/>
                        </a:lnSpc>
                        <a:spcAft>
                          <a:spcPts val="800"/>
                        </a:spcAft>
                      </a:pPr>
                      <a:r>
                        <a:rPr lang="es-CL" sz="1600">
                          <a:effectLst/>
                        </a:rPr>
                        <a:t>2019</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marL="64531" marR="64531" marT="0" marB="0"/>
                </a:tc>
                <a:tc>
                  <a:txBody>
                    <a:bodyPr/>
                    <a:lstStyle/>
                    <a:p>
                      <a:pPr algn="ctr">
                        <a:lnSpc>
                          <a:spcPct val="107000"/>
                        </a:lnSpc>
                        <a:spcAft>
                          <a:spcPts val="800"/>
                        </a:spcAft>
                      </a:pPr>
                      <a:r>
                        <a:rPr lang="es-CL" sz="1600">
                          <a:effectLst/>
                        </a:rPr>
                        <a:t>2020</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marL="64531" marR="64531" marT="0" marB="0"/>
                </a:tc>
                <a:tc>
                  <a:txBody>
                    <a:bodyPr/>
                    <a:lstStyle/>
                    <a:p>
                      <a:pPr algn="ctr">
                        <a:lnSpc>
                          <a:spcPct val="107000"/>
                        </a:lnSpc>
                        <a:spcAft>
                          <a:spcPts val="800"/>
                        </a:spcAft>
                      </a:pPr>
                      <a:r>
                        <a:rPr lang="es-CL" sz="1600">
                          <a:effectLst/>
                        </a:rPr>
                        <a:t>2022</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marL="64531" marR="64531" marT="0" marB="0"/>
                </a:tc>
                <a:extLst>
                  <a:ext uri="{0D108BD9-81ED-4DB2-BD59-A6C34878D82A}">
                    <a16:rowId xmlns:a16="http://schemas.microsoft.com/office/drawing/2014/main" val="1262787837"/>
                  </a:ext>
                </a:extLst>
              </a:tr>
              <a:tr h="688837">
                <a:tc>
                  <a:txBody>
                    <a:bodyPr/>
                    <a:lstStyle/>
                    <a:p>
                      <a:pPr algn="ctr">
                        <a:lnSpc>
                          <a:spcPct val="107000"/>
                        </a:lnSpc>
                        <a:spcAft>
                          <a:spcPts val="800"/>
                        </a:spcAft>
                      </a:pPr>
                      <a:r>
                        <a:rPr lang="es-CL" sz="1600" dirty="0">
                          <a:effectLst/>
                        </a:rPr>
                        <a:t>Nombre de la actividad</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531" marR="64531" marT="0" marB="0"/>
                </a:tc>
                <a:tc>
                  <a:txBody>
                    <a:bodyPr/>
                    <a:lstStyle/>
                    <a:p>
                      <a:pPr algn="ctr">
                        <a:lnSpc>
                          <a:spcPct val="107000"/>
                        </a:lnSpc>
                        <a:spcAft>
                          <a:spcPts val="800"/>
                        </a:spcAft>
                      </a:pPr>
                      <a:r>
                        <a:rPr lang="es-CL" sz="1600" dirty="0">
                          <a:effectLst/>
                        </a:rPr>
                        <a:t>Obra de teatro protagonizada por PM</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531" marR="64531" marT="0" marB="0"/>
                </a:tc>
                <a:tc>
                  <a:txBody>
                    <a:bodyPr/>
                    <a:lstStyle/>
                    <a:p>
                      <a:pPr algn="ctr">
                        <a:lnSpc>
                          <a:spcPct val="107000"/>
                        </a:lnSpc>
                        <a:spcAft>
                          <a:spcPts val="800"/>
                        </a:spcAft>
                      </a:pPr>
                      <a:r>
                        <a:rPr lang="es-CL" sz="1600" dirty="0">
                          <a:effectLst/>
                        </a:rPr>
                        <a:t>Cuenta cuentos leídos por PM en sala de espera</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531" marR="64531" marT="0" marB="0"/>
                </a:tc>
                <a:tc>
                  <a:txBody>
                    <a:bodyPr/>
                    <a:lstStyle/>
                    <a:p>
                      <a:pPr algn="ctr">
                        <a:lnSpc>
                          <a:spcPct val="107000"/>
                        </a:lnSpc>
                        <a:spcAft>
                          <a:spcPts val="800"/>
                        </a:spcAft>
                      </a:pPr>
                      <a:r>
                        <a:rPr lang="es-CL" sz="1600">
                          <a:effectLst/>
                        </a:rPr>
                        <a:t>“Live del Buen trato a las PM”</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marL="64531" marR="64531" marT="0" marB="0"/>
                </a:tc>
                <a:tc>
                  <a:txBody>
                    <a:bodyPr/>
                    <a:lstStyle/>
                    <a:p>
                      <a:pPr algn="ctr">
                        <a:lnSpc>
                          <a:spcPct val="107000"/>
                        </a:lnSpc>
                        <a:spcAft>
                          <a:spcPts val="800"/>
                        </a:spcAft>
                      </a:pPr>
                      <a:r>
                        <a:rPr lang="es-CL" sz="1600">
                          <a:effectLst/>
                        </a:rPr>
                        <a:t>Jornada del buen trato a las PM</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marL="64531" marR="64531" marT="0" marB="0"/>
                </a:tc>
                <a:extLst>
                  <a:ext uri="{0D108BD9-81ED-4DB2-BD59-A6C34878D82A}">
                    <a16:rowId xmlns:a16="http://schemas.microsoft.com/office/drawing/2014/main" val="1851125951"/>
                  </a:ext>
                </a:extLst>
              </a:tr>
              <a:tr h="3485704">
                <a:tc>
                  <a:txBody>
                    <a:bodyPr/>
                    <a:lstStyle/>
                    <a:p>
                      <a:pPr algn="ctr">
                        <a:lnSpc>
                          <a:spcPct val="107000"/>
                        </a:lnSpc>
                        <a:spcAft>
                          <a:spcPts val="800"/>
                        </a:spcAft>
                      </a:pPr>
                      <a:r>
                        <a:rPr lang="es-CL" sz="1600">
                          <a:effectLst/>
                        </a:rPr>
                        <a:t>¿De qué trato?</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marL="64531" marR="64531" marT="0" marB="0"/>
                </a:tc>
                <a:tc>
                  <a:txBody>
                    <a:bodyPr/>
                    <a:lstStyle/>
                    <a:p>
                      <a:pPr algn="ctr">
                        <a:lnSpc>
                          <a:spcPct val="107000"/>
                        </a:lnSpc>
                        <a:spcAft>
                          <a:spcPts val="800"/>
                        </a:spcAft>
                      </a:pPr>
                      <a:r>
                        <a:rPr lang="es-CL" sz="1600" dirty="0">
                          <a:effectLst/>
                        </a:rPr>
                        <a:t>Obra teatral que representaba una jornada de atención en el CESFAM Machalí, con una crítica constructiva, dirigida a funcionarios para concientizar buen trato.</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531" marR="64531" marT="0" marB="0"/>
                </a:tc>
                <a:tc>
                  <a:txBody>
                    <a:bodyPr/>
                    <a:lstStyle/>
                    <a:p>
                      <a:pPr algn="ctr">
                        <a:lnSpc>
                          <a:spcPct val="107000"/>
                        </a:lnSpc>
                        <a:spcAft>
                          <a:spcPts val="800"/>
                        </a:spcAft>
                      </a:pPr>
                      <a:r>
                        <a:rPr lang="es-CL" sz="1600" dirty="0">
                          <a:effectLst/>
                        </a:rPr>
                        <a:t>Lectura de cuentos por parte de las PM en sala de espera de CAM a niños de prekínder con la finalidad de entregar un mensaje positivo sobre el buen trato que merecen las PM, desde la niñez.</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531" marR="64531" marT="0" marB="0"/>
                </a:tc>
                <a:tc>
                  <a:txBody>
                    <a:bodyPr/>
                    <a:lstStyle/>
                    <a:p>
                      <a:pPr algn="ctr">
                        <a:lnSpc>
                          <a:spcPct val="107000"/>
                        </a:lnSpc>
                        <a:spcAft>
                          <a:spcPts val="800"/>
                        </a:spcAft>
                      </a:pPr>
                      <a:r>
                        <a:rPr lang="es-CL" sz="1600" dirty="0">
                          <a:effectLst/>
                        </a:rPr>
                        <a:t>Se realizó un en “VIVO” en la plataforma social Facebook de salud Machalí en el mes de las PM, (Debido a las condiciones sanitarias) donde se entregaron saludos de diversos personajes públicos que fomentaban el buen trato.</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531" marR="64531" marT="0" marB="0"/>
                </a:tc>
                <a:tc>
                  <a:txBody>
                    <a:bodyPr/>
                    <a:lstStyle/>
                    <a:p>
                      <a:pPr algn="ctr">
                        <a:lnSpc>
                          <a:spcPct val="107000"/>
                        </a:lnSpc>
                        <a:spcAft>
                          <a:spcPts val="800"/>
                        </a:spcAft>
                      </a:pPr>
                      <a:r>
                        <a:rPr lang="es-CL" sz="1600">
                          <a:effectLst/>
                        </a:rPr>
                        <a:t>Se expuso el decálogo para recibir un buen trato, entre otras exposiciones siendo el objetivo principal empoderar a las PM en que sean individuos activos dentro de la sociedad y comunidad, reconociendo el valor social que tienen.</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marL="64531" marR="64531" marT="0" marB="0"/>
                </a:tc>
                <a:extLst>
                  <a:ext uri="{0D108BD9-81ED-4DB2-BD59-A6C34878D82A}">
                    <a16:rowId xmlns:a16="http://schemas.microsoft.com/office/drawing/2014/main" val="463290702"/>
                  </a:ext>
                </a:extLst>
              </a:tr>
              <a:tr h="512049">
                <a:tc>
                  <a:txBody>
                    <a:bodyPr/>
                    <a:lstStyle/>
                    <a:p>
                      <a:pPr algn="ctr">
                        <a:lnSpc>
                          <a:spcPct val="107000"/>
                        </a:lnSpc>
                        <a:spcAft>
                          <a:spcPts val="800"/>
                        </a:spcAft>
                      </a:pPr>
                      <a:r>
                        <a:rPr lang="es-CL" sz="1600">
                          <a:effectLst/>
                        </a:rPr>
                        <a:t>Inter sector involucrado</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marL="64531" marR="64531" marT="0" marB="0"/>
                </a:tc>
                <a:tc>
                  <a:txBody>
                    <a:bodyPr/>
                    <a:lstStyle/>
                    <a:p>
                      <a:pPr algn="ctr">
                        <a:lnSpc>
                          <a:spcPct val="107000"/>
                        </a:lnSpc>
                        <a:spcAft>
                          <a:spcPts val="800"/>
                        </a:spcAft>
                      </a:pPr>
                      <a:r>
                        <a:rPr lang="es-CL" sz="1600">
                          <a:effectLst/>
                        </a:rPr>
                        <a:t>Cultura taller de teatro</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marL="64531" marR="64531" marT="0" marB="0"/>
                </a:tc>
                <a:tc>
                  <a:txBody>
                    <a:bodyPr/>
                    <a:lstStyle/>
                    <a:p>
                      <a:pPr algn="ctr">
                        <a:lnSpc>
                          <a:spcPct val="107000"/>
                        </a:lnSpc>
                        <a:spcAft>
                          <a:spcPts val="800"/>
                        </a:spcAft>
                      </a:pPr>
                      <a:r>
                        <a:rPr lang="es-CL" sz="1600">
                          <a:effectLst/>
                        </a:rPr>
                        <a:t>Educación Alumnos de prekínder</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marL="64531" marR="64531" marT="0" marB="0"/>
                </a:tc>
                <a:tc>
                  <a:txBody>
                    <a:bodyPr/>
                    <a:lstStyle/>
                    <a:p>
                      <a:pPr algn="ctr">
                        <a:lnSpc>
                          <a:spcPct val="107000"/>
                        </a:lnSpc>
                        <a:spcAft>
                          <a:spcPts val="800"/>
                        </a:spcAft>
                      </a:pPr>
                      <a:r>
                        <a:rPr lang="es-CL" sz="1600" dirty="0">
                          <a:effectLst/>
                        </a:rPr>
                        <a:t>Personajes públicos a nivel nacional</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531" marR="64531" marT="0" marB="0"/>
                </a:tc>
                <a:tc>
                  <a:txBody>
                    <a:bodyPr/>
                    <a:lstStyle/>
                    <a:p>
                      <a:pPr algn="ctr">
                        <a:lnSpc>
                          <a:spcPct val="107000"/>
                        </a:lnSpc>
                        <a:spcAft>
                          <a:spcPts val="800"/>
                        </a:spcAft>
                      </a:pPr>
                      <a:r>
                        <a:rPr lang="es-CL" sz="1600" dirty="0">
                          <a:effectLst/>
                        </a:rPr>
                        <a:t>DIDECO municipalidad</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531" marR="64531" marT="0" marB="0"/>
                </a:tc>
                <a:extLst>
                  <a:ext uri="{0D108BD9-81ED-4DB2-BD59-A6C34878D82A}">
                    <a16:rowId xmlns:a16="http://schemas.microsoft.com/office/drawing/2014/main" val="411921213"/>
                  </a:ext>
                </a:extLst>
              </a:tr>
            </a:tbl>
          </a:graphicData>
        </a:graphic>
      </p:graphicFrame>
      <p:sp>
        <p:nvSpPr>
          <p:cNvPr id="5" name="Título 1">
            <a:extLst>
              <a:ext uri="{FF2B5EF4-FFF2-40B4-BE49-F238E27FC236}">
                <a16:creationId xmlns:a16="http://schemas.microsoft.com/office/drawing/2014/main" id="{F4ADFBCA-CD33-AD86-BE12-6FE93F2DF1DF}"/>
              </a:ext>
            </a:extLst>
          </p:cNvPr>
          <p:cNvSpPr>
            <a:spLocks noGrp="1"/>
          </p:cNvSpPr>
          <p:nvPr>
            <p:ph type="title"/>
          </p:nvPr>
        </p:nvSpPr>
        <p:spPr>
          <a:xfrm>
            <a:off x="838200" y="365125"/>
            <a:ext cx="10515600" cy="1325563"/>
          </a:xfrm>
        </p:spPr>
        <p:txBody>
          <a:bodyPr>
            <a:normAutofit/>
          </a:bodyPr>
          <a:lstStyle/>
          <a:p>
            <a:pPr algn="ctr"/>
            <a:r>
              <a:rPr lang="es-CL" sz="3200" b="1" dirty="0">
                <a:solidFill>
                  <a:srgbClr val="333333"/>
                </a:solidFill>
                <a:effectLst/>
                <a:latin typeface="Calibri" panose="020F0502020204030204" pitchFamily="34" charset="0"/>
                <a:ea typeface="Calibri" panose="020F0502020204030204" pitchFamily="34" charset="0"/>
                <a:cs typeface="Helvetica" panose="020B0604020202020204" pitchFamily="34" charset="0"/>
              </a:rPr>
              <a:t>DESCRIPCIÓN DE LA EXPERIENCIA</a:t>
            </a:r>
            <a:endParaRPr lang="es-CL" sz="3200" dirty="0"/>
          </a:p>
        </p:txBody>
      </p:sp>
    </p:spTree>
    <p:extLst>
      <p:ext uri="{BB962C8B-B14F-4D97-AF65-F5344CB8AC3E}">
        <p14:creationId xmlns:p14="http://schemas.microsoft.com/office/powerpoint/2010/main" val="3082181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701099-D829-47D4-7182-8D5893F8B652}"/>
              </a:ext>
            </a:extLst>
          </p:cNvPr>
          <p:cNvSpPr>
            <a:spLocks noGrp="1"/>
          </p:cNvSpPr>
          <p:nvPr>
            <p:ph type="title"/>
          </p:nvPr>
        </p:nvSpPr>
        <p:spPr/>
        <p:txBody>
          <a:bodyPr>
            <a:normAutofit/>
          </a:bodyPr>
          <a:lstStyle/>
          <a:p>
            <a:pPr algn="ctr"/>
            <a:r>
              <a:rPr lang="es-CL" sz="3200" b="1" dirty="0">
                <a:effectLst/>
                <a:latin typeface="Calibri" panose="020F0502020204030204" pitchFamily="34" charset="0"/>
                <a:ea typeface="Calibri" panose="020F0502020204030204" pitchFamily="34" charset="0"/>
                <a:cs typeface="Times New Roman" panose="02020603050405020304" pitchFamily="18" charset="0"/>
              </a:rPr>
              <a:t>OBRA DE TEATRO PROTAGONIZADA POR PM, 2018</a:t>
            </a:r>
            <a:br>
              <a:rPr lang="es-CL" sz="3200" dirty="0">
                <a:effectLst/>
                <a:latin typeface="Calibri" panose="020F0502020204030204" pitchFamily="34" charset="0"/>
                <a:ea typeface="Calibri" panose="020F0502020204030204" pitchFamily="34" charset="0"/>
                <a:cs typeface="Times New Roman" panose="02020603050405020304" pitchFamily="18" charset="0"/>
              </a:rPr>
            </a:br>
            <a:endParaRPr lang="es-CL" sz="3200" dirty="0"/>
          </a:p>
        </p:txBody>
      </p:sp>
      <p:grpSp>
        <p:nvGrpSpPr>
          <p:cNvPr id="3" name="Grupo 2">
            <a:extLst>
              <a:ext uri="{FF2B5EF4-FFF2-40B4-BE49-F238E27FC236}">
                <a16:creationId xmlns:a16="http://schemas.microsoft.com/office/drawing/2014/main" id="{198A3F8D-21A3-4ED1-137C-79EDB31A4032}"/>
              </a:ext>
            </a:extLst>
          </p:cNvPr>
          <p:cNvGrpSpPr/>
          <p:nvPr/>
        </p:nvGrpSpPr>
        <p:grpSpPr>
          <a:xfrm>
            <a:off x="2629530" y="1259456"/>
            <a:ext cx="6155402" cy="5459881"/>
            <a:chOff x="2318979" y="1242203"/>
            <a:chExt cx="6155402" cy="5459881"/>
          </a:xfrm>
        </p:grpSpPr>
        <p:pic>
          <p:nvPicPr>
            <p:cNvPr id="4" name="Imagen 3">
              <a:extLst>
                <a:ext uri="{FF2B5EF4-FFF2-40B4-BE49-F238E27FC236}">
                  <a16:creationId xmlns:a16="http://schemas.microsoft.com/office/drawing/2014/main" id="{3C377AC3-6B35-B893-8F04-80CD261EC47B}"/>
                </a:ext>
              </a:extLst>
            </p:cNvPr>
            <p:cNvPicPr>
              <a:picLocks noChangeAspect="1"/>
            </p:cNvPicPr>
            <p:nvPr/>
          </p:nvPicPr>
          <p:blipFill>
            <a:blip r:embed="rId2"/>
            <a:stretch>
              <a:fillRect/>
            </a:stretch>
          </p:blipFill>
          <p:spPr>
            <a:xfrm>
              <a:off x="2318979" y="1242203"/>
              <a:ext cx="3058633" cy="5347737"/>
            </a:xfrm>
            <a:prstGeom prst="rect">
              <a:avLst/>
            </a:prstGeom>
          </p:spPr>
        </p:pic>
        <p:pic>
          <p:nvPicPr>
            <p:cNvPr id="5" name="Imagen 4" descr="Una captura de pantalla de un celular con texto e imágenes&#10;&#10;Descripción generada automáticamente con confianza media">
              <a:extLst>
                <a:ext uri="{FF2B5EF4-FFF2-40B4-BE49-F238E27FC236}">
                  <a16:creationId xmlns:a16="http://schemas.microsoft.com/office/drawing/2014/main" id="{4968EE45-0175-A923-3EBD-EC1792B5CF8D}"/>
                </a:ext>
              </a:extLst>
            </p:cNvPr>
            <p:cNvPicPr>
              <a:picLocks noChangeAspect="1"/>
            </p:cNvPicPr>
            <p:nvPr/>
          </p:nvPicPr>
          <p:blipFill>
            <a:blip r:embed="rId3"/>
            <a:stretch>
              <a:fillRect/>
            </a:stretch>
          </p:blipFill>
          <p:spPr>
            <a:xfrm>
              <a:off x="5377612" y="1242203"/>
              <a:ext cx="3096769" cy="5459881"/>
            </a:xfrm>
            <a:prstGeom prst="rect">
              <a:avLst/>
            </a:prstGeom>
          </p:spPr>
        </p:pic>
      </p:grpSp>
    </p:spTree>
    <p:extLst>
      <p:ext uri="{BB962C8B-B14F-4D97-AF65-F5344CB8AC3E}">
        <p14:creationId xmlns:p14="http://schemas.microsoft.com/office/powerpoint/2010/main" val="31919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AAD35A-7A18-4A78-98AF-C11429D91298}"/>
              </a:ext>
            </a:extLst>
          </p:cNvPr>
          <p:cNvSpPr>
            <a:spLocks noGrp="1"/>
          </p:cNvSpPr>
          <p:nvPr>
            <p:ph type="title"/>
          </p:nvPr>
        </p:nvSpPr>
        <p:spPr>
          <a:xfrm>
            <a:off x="391064" y="112144"/>
            <a:ext cx="10515600" cy="1325563"/>
          </a:xfrm>
        </p:spPr>
        <p:txBody>
          <a:bodyPr>
            <a:normAutofit/>
          </a:bodyPr>
          <a:lstStyle/>
          <a:p>
            <a:pPr algn="ctr"/>
            <a:r>
              <a:rPr lang="es-CL" sz="3200" b="1" dirty="0">
                <a:effectLst/>
                <a:latin typeface="Calibri" panose="020F0502020204030204" pitchFamily="34" charset="0"/>
                <a:ea typeface="Calibri" panose="020F0502020204030204" pitchFamily="34" charset="0"/>
                <a:cs typeface="Times New Roman" panose="02020603050405020304" pitchFamily="18" charset="0"/>
              </a:rPr>
              <a:t>CUENTA CUENTOS LEÍDOS POR PM EN SALA DE ESPERA, 2019</a:t>
            </a:r>
            <a:endParaRPr lang="es-CL" sz="3200" b="1" dirty="0"/>
          </a:p>
        </p:txBody>
      </p:sp>
      <p:pic>
        <p:nvPicPr>
          <p:cNvPr id="4" name="Imagen 3">
            <a:extLst>
              <a:ext uri="{FF2B5EF4-FFF2-40B4-BE49-F238E27FC236}">
                <a16:creationId xmlns:a16="http://schemas.microsoft.com/office/drawing/2014/main" id="{8E2099BF-60A5-A291-0F96-3897B65A6F06}"/>
              </a:ext>
            </a:extLst>
          </p:cNvPr>
          <p:cNvPicPr>
            <a:picLocks noChangeAspect="1"/>
          </p:cNvPicPr>
          <p:nvPr/>
        </p:nvPicPr>
        <p:blipFill>
          <a:blip r:embed="rId2"/>
          <a:stretch>
            <a:fillRect/>
          </a:stretch>
        </p:blipFill>
        <p:spPr>
          <a:xfrm>
            <a:off x="2771955" y="1260285"/>
            <a:ext cx="2985699" cy="5135588"/>
          </a:xfrm>
          <a:prstGeom prst="rect">
            <a:avLst/>
          </a:prstGeom>
        </p:spPr>
      </p:pic>
      <p:pic>
        <p:nvPicPr>
          <p:cNvPr id="5" name="Marcador de contenido 4" descr="Una captura de pantalla de una multitud de gente&#10;&#10;Descripción generada automáticamente">
            <a:extLst>
              <a:ext uri="{FF2B5EF4-FFF2-40B4-BE49-F238E27FC236}">
                <a16:creationId xmlns:a16="http://schemas.microsoft.com/office/drawing/2014/main" id="{9B1447CD-8197-D9AC-4C04-119B55A7EEED}"/>
              </a:ext>
            </a:extLst>
          </p:cNvPr>
          <p:cNvPicPr>
            <a:picLocks noGrp="1" noChangeAspect="1"/>
          </p:cNvPicPr>
          <p:nvPr>
            <p:ph idx="1"/>
          </p:nvPr>
        </p:nvPicPr>
        <p:blipFill>
          <a:blip r:embed="rId3"/>
          <a:stretch>
            <a:fillRect/>
          </a:stretch>
        </p:blipFill>
        <p:spPr>
          <a:xfrm>
            <a:off x="5757654" y="1245935"/>
            <a:ext cx="2782620" cy="5499921"/>
          </a:xfrm>
          <a:prstGeom prst="rect">
            <a:avLst/>
          </a:prstGeom>
        </p:spPr>
      </p:pic>
    </p:spTree>
    <p:extLst>
      <p:ext uri="{BB962C8B-B14F-4D97-AF65-F5344CB8AC3E}">
        <p14:creationId xmlns:p14="http://schemas.microsoft.com/office/powerpoint/2010/main" val="322196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A9EE41-D49B-E1C3-9B7A-B25E18D1ED4A}"/>
              </a:ext>
            </a:extLst>
          </p:cNvPr>
          <p:cNvSpPr>
            <a:spLocks noGrp="1"/>
          </p:cNvSpPr>
          <p:nvPr>
            <p:ph type="title"/>
          </p:nvPr>
        </p:nvSpPr>
        <p:spPr/>
        <p:txBody>
          <a:bodyPr>
            <a:normAutofit/>
          </a:bodyPr>
          <a:lstStyle/>
          <a:p>
            <a:pPr algn="ctr"/>
            <a:r>
              <a:rPr lang="es-CL" sz="3200" b="1" dirty="0">
                <a:effectLst/>
                <a:latin typeface="Calibri" panose="020F0502020204030204" pitchFamily="34" charset="0"/>
                <a:ea typeface="Calibri" panose="020F0502020204030204" pitchFamily="34" charset="0"/>
                <a:cs typeface="Times New Roman" panose="02020603050405020304" pitchFamily="18" charset="0"/>
              </a:rPr>
              <a:t>“LIVE DEL BUEN TRATO A LAS PM”, 2020</a:t>
            </a:r>
            <a:endParaRPr lang="es-CL" sz="3200" dirty="0"/>
          </a:p>
        </p:txBody>
      </p:sp>
      <p:pic>
        <p:nvPicPr>
          <p:cNvPr id="4" name="Imagen 3">
            <a:extLst>
              <a:ext uri="{FF2B5EF4-FFF2-40B4-BE49-F238E27FC236}">
                <a16:creationId xmlns:a16="http://schemas.microsoft.com/office/drawing/2014/main" id="{BA534C86-500B-3570-E81A-EF08723BC581}"/>
              </a:ext>
            </a:extLst>
          </p:cNvPr>
          <p:cNvPicPr>
            <a:picLocks noChangeAspect="1"/>
          </p:cNvPicPr>
          <p:nvPr/>
        </p:nvPicPr>
        <p:blipFill>
          <a:blip r:embed="rId2"/>
          <a:stretch>
            <a:fillRect/>
          </a:stretch>
        </p:blipFill>
        <p:spPr>
          <a:xfrm>
            <a:off x="4621645" y="1524996"/>
            <a:ext cx="3176636" cy="4967879"/>
          </a:xfrm>
          <a:prstGeom prst="rect">
            <a:avLst/>
          </a:prstGeom>
        </p:spPr>
      </p:pic>
    </p:spTree>
    <p:extLst>
      <p:ext uri="{BB962C8B-B14F-4D97-AF65-F5344CB8AC3E}">
        <p14:creationId xmlns:p14="http://schemas.microsoft.com/office/powerpoint/2010/main" val="213847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8A4679-5213-738D-059C-6D6AD9EFFAA5}"/>
              </a:ext>
            </a:extLst>
          </p:cNvPr>
          <p:cNvSpPr>
            <a:spLocks noGrp="1"/>
          </p:cNvSpPr>
          <p:nvPr>
            <p:ph type="title"/>
          </p:nvPr>
        </p:nvSpPr>
        <p:spPr>
          <a:xfrm>
            <a:off x="838200" y="382378"/>
            <a:ext cx="10515600" cy="1325563"/>
          </a:xfrm>
        </p:spPr>
        <p:txBody>
          <a:bodyPr>
            <a:normAutofit/>
          </a:bodyPr>
          <a:lstStyle/>
          <a:p>
            <a:pPr algn="ctr"/>
            <a:r>
              <a:rPr lang="es-CL" sz="3200" b="1" dirty="0">
                <a:effectLst/>
                <a:latin typeface="Calibri" panose="020F0502020204030204" pitchFamily="34" charset="0"/>
                <a:ea typeface="Calibri" panose="020F0502020204030204" pitchFamily="34" charset="0"/>
                <a:cs typeface="Times New Roman" panose="02020603050405020304" pitchFamily="18" charset="0"/>
              </a:rPr>
              <a:t>JORNADA DEL BUEN TRATO A LAS PM, 2022</a:t>
            </a:r>
            <a:endParaRPr lang="es-CL" sz="3200" dirty="0"/>
          </a:p>
        </p:txBody>
      </p:sp>
      <p:pic>
        <p:nvPicPr>
          <p:cNvPr id="5" name="Imagen 4">
            <a:extLst>
              <a:ext uri="{FF2B5EF4-FFF2-40B4-BE49-F238E27FC236}">
                <a16:creationId xmlns:a16="http://schemas.microsoft.com/office/drawing/2014/main" id="{255A031F-9415-9F4E-24DF-7641763434B4}"/>
              </a:ext>
            </a:extLst>
          </p:cNvPr>
          <p:cNvPicPr>
            <a:picLocks noChangeAspect="1"/>
          </p:cNvPicPr>
          <p:nvPr/>
        </p:nvPicPr>
        <p:blipFill rotWithShape="1">
          <a:blip r:embed="rId2"/>
          <a:srcRect r="4478"/>
          <a:stretch/>
        </p:blipFill>
        <p:spPr>
          <a:xfrm>
            <a:off x="3155151" y="1439950"/>
            <a:ext cx="2430292" cy="5310697"/>
          </a:xfrm>
          <a:prstGeom prst="rect">
            <a:avLst/>
          </a:prstGeom>
        </p:spPr>
      </p:pic>
      <p:pic>
        <p:nvPicPr>
          <p:cNvPr id="6" name="Imagen 5" descr="Captura de pantalla de un celular con la foto de una persona&#10;&#10;Descripción generada automáticamente">
            <a:extLst>
              <a:ext uri="{FF2B5EF4-FFF2-40B4-BE49-F238E27FC236}">
                <a16:creationId xmlns:a16="http://schemas.microsoft.com/office/drawing/2014/main" id="{620765F8-66E8-4915-3E5A-A5C0C54D6A39}"/>
              </a:ext>
            </a:extLst>
          </p:cNvPr>
          <p:cNvPicPr>
            <a:picLocks noChangeAspect="1"/>
          </p:cNvPicPr>
          <p:nvPr/>
        </p:nvPicPr>
        <p:blipFill rotWithShape="1">
          <a:blip r:embed="rId3"/>
          <a:srcRect t="-1137" r="3605"/>
          <a:stretch/>
        </p:blipFill>
        <p:spPr>
          <a:xfrm>
            <a:off x="5835134" y="1439949"/>
            <a:ext cx="2368996" cy="5310697"/>
          </a:xfrm>
          <a:prstGeom prst="rect">
            <a:avLst/>
          </a:prstGeom>
        </p:spPr>
      </p:pic>
    </p:spTree>
    <p:extLst>
      <p:ext uri="{BB962C8B-B14F-4D97-AF65-F5344CB8AC3E}">
        <p14:creationId xmlns:p14="http://schemas.microsoft.com/office/powerpoint/2010/main" val="1731725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E3A2BC-DF62-809F-82A0-4D4991913F7C}"/>
              </a:ext>
            </a:extLst>
          </p:cNvPr>
          <p:cNvSpPr>
            <a:spLocks noGrp="1"/>
          </p:cNvSpPr>
          <p:nvPr>
            <p:ph type="title"/>
          </p:nvPr>
        </p:nvSpPr>
        <p:spPr/>
        <p:txBody>
          <a:bodyPr>
            <a:normAutofit/>
          </a:bodyPr>
          <a:lstStyle/>
          <a:p>
            <a:pPr algn="ctr"/>
            <a:r>
              <a:rPr lang="es-CL" sz="3200" b="1" dirty="0">
                <a:effectLst/>
                <a:latin typeface="Calibri" panose="020F0502020204030204" pitchFamily="34" charset="0"/>
                <a:ea typeface="Calibri" panose="020F0502020204030204" pitchFamily="34" charset="0"/>
                <a:cs typeface="Times New Roman" panose="02020603050405020304" pitchFamily="18" charset="0"/>
              </a:rPr>
              <a:t>RESULTADO ESPERADO:</a:t>
            </a:r>
            <a:br>
              <a:rPr lang="es-CL" sz="3200" b="1" dirty="0">
                <a:effectLst/>
                <a:latin typeface="Calibri" panose="020F0502020204030204" pitchFamily="34" charset="0"/>
                <a:ea typeface="Calibri" panose="020F0502020204030204" pitchFamily="34" charset="0"/>
                <a:cs typeface="Times New Roman" panose="02020603050405020304" pitchFamily="18" charset="0"/>
              </a:rPr>
            </a:br>
            <a:endParaRPr lang="es-CL" sz="3200" b="1" dirty="0"/>
          </a:p>
        </p:txBody>
      </p:sp>
      <p:graphicFrame>
        <p:nvGraphicFramePr>
          <p:cNvPr id="3" name="Tabla 3">
            <a:extLst>
              <a:ext uri="{FF2B5EF4-FFF2-40B4-BE49-F238E27FC236}">
                <a16:creationId xmlns:a16="http://schemas.microsoft.com/office/drawing/2014/main" id="{3D1AF1C6-1954-A160-4D5D-A18F7F31839C}"/>
              </a:ext>
            </a:extLst>
          </p:cNvPr>
          <p:cNvGraphicFramePr>
            <a:graphicFrameLocks noGrp="1"/>
          </p:cNvGraphicFramePr>
          <p:nvPr>
            <p:extLst>
              <p:ext uri="{D42A27DB-BD31-4B8C-83A1-F6EECF244321}">
                <p14:modId xmlns:p14="http://schemas.microsoft.com/office/powerpoint/2010/main" val="4089894224"/>
              </p:ext>
            </p:extLst>
          </p:nvPr>
        </p:nvGraphicFramePr>
        <p:xfrm>
          <a:off x="2471946" y="1556428"/>
          <a:ext cx="2709333" cy="461099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699830542"/>
                    </a:ext>
                  </a:extLst>
                </a:gridCol>
              </a:tblGrid>
              <a:tr h="373587">
                <a:tc>
                  <a:txBody>
                    <a:bodyPr/>
                    <a:lstStyle/>
                    <a:p>
                      <a:pPr algn="ctr"/>
                      <a:r>
                        <a:rPr lang="es-CL" dirty="0"/>
                        <a:t>CUALITATIVO</a:t>
                      </a:r>
                    </a:p>
                  </a:txBody>
                  <a:tcPr/>
                </a:tc>
                <a:extLst>
                  <a:ext uri="{0D108BD9-81ED-4DB2-BD59-A6C34878D82A}">
                    <a16:rowId xmlns:a16="http://schemas.microsoft.com/office/drawing/2014/main" val="3711961294"/>
                  </a:ext>
                </a:extLst>
              </a:tr>
              <a:tr h="4237403">
                <a:tc>
                  <a:txBody>
                    <a:bodyPr/>
                    <a:lstStyle/>
                    <a:p>
                      <a:pPr algn="ctr"/>
                      <a:r>
                        <a:rPr lang="es-CL" sz="1800" kern="1200" dirty="0">
                          <a:solidFill>
                            <a:schemeClr val="dk1"/>
                          </a:solidFill>
                          <a:effectLst/>
                          <a:latin typeface="+mn-lt"/>
                          <a:ea typeface="+mn-ea"/>
                          <a:cs typeface="+mn-cs"/>
                        </a:rPr>
                        <a:t> </a:t>
                      </a:r>
                    </a:p>
                    <a:p>
                      <a:pPr algn="ctr"/>
                      <a:r>
                        <a:rPr lang="es-CL" sz="1800" kern="1200" dirty="0">
                          <a:solidFill>
                            <a:schemeClr val="dk1"/>
                          </a:solidFill>
                          <a:effectLst/>
                          <a:latin typeface="+mn-lt"/>
                          <a:ea typeface="+mn-ea"/>
                          <a:cs typeface="+mn-cs"/>
                        </a:rPr>
                        <a:t>Nuestra finalidad como centro especializado en la atención en salud de las PM es hacer un llamado a toda la sociedad a valorar y respetar a las PM, promoviendo una </a:t>
                      </a:r>
                      <a:r>
                        <a:rPr lang="es-CL" sz="1800" b="1" kern="1200" dirty="0">
                          <a:solidFill>
                            <a:schemeClr val="dk1"/>
                          </a:solidFill>
                          <a:effectLst/>
                          <a:latin typeface="+mn-lt"/>
                          <a:ea typeface="+mn-ea"/>
                          <a:cs typeface="+mn-cs"/>
                        </a:rPr>
                        <a:t>convivencia basada en el buen trato y respeto</a:t>
                      </a:r>
                      <a:r>
                        <a:rPr lang="es-CL" sz="1800" kern="1200" dirty="0">
                          <a:solidFill>
                            <a:schemeClr val="dk1"/>
                          </a:solidFill>
                          <a:effectLst/>
                          <a:latin typeface="+mn-lt"/>
                          <a:ea typeface="+mn-ea"/>
                          <a:cs typeface="+mn-cs"/>
                        </a:rPr>
                        <a:t>, desde la atención en salud y el entorno en general donde vive las personas mayores.</a:t>
                      </a:r>
                    </a:p>
                    <a:p>
                      <a:endParaRPr lang="es-CL" dirty="0"/>
                    </a:p>
                  </a:txBody>
                  <a:tcPr/>
                </a:tc>
                <a:extLst>
                  <a:ext uri="{0D108BD9-81ED-4DB2-BD59-A6C34878D82A}">
                    <a16:rowId xmlns:a16="http://schemas.microsoft.com/office/drawing/2014/main" val="2511802859"/>
                  </a:ext>
                </a:extLst>
              </a:tr>
            </a:tbl>
          </a:graphicData>
        </a:graphic>
      </p:graphicFrame>
      <p:graphicFrame>
        <p:nvGraphicFramePr>
          <p:cNvPr id="4" name="Tabla 3">
            <a:extLst>
              <a:ext uri="{FF2B5EF4-FFF2-40B4-BE49-F238E27FC236}">
                <a16:creationId xmlns:a16="http://schemas.microsoft.com/office/drawing/2014/main" id="{77F15814-F73F-ACE7-30AD-3EDE37913DAB}"/>
              </a:ext>
            </a:extLst>
          </p:cNvPr>
          <p:cNvGraphicFramePr>
            <a:graphicFrameLocks noGrp="1"/>
          </p:cNvGraphicFramePr>
          <p:nvPr>
            <p:extLst>
              <p:ext uri="{D42A27DB-BD31-4B8C-83A1-F6EECF244321}">
                <p14:modId xmlns:p14="http://schemas.microsoft.com/office/powerpoint/2010/main" val="914387518"/>
              </p:ext>
            </p:extLst>
          </p:nvPr>
        </p:nvGraphicFramePr>
        <p:xfrm>
          <a:off x="5181279" y="1556428"/>
          <a:ext cx="4445800" cy="4610990"/>
        </p:xfrm>
        <a:graphic>
          <a:graphicData uri="http://schemas.openxmlformats.org/drawingml/2006/table">
            <a:tbl>
              <a:tblPr firstRow="1" firstCol="1" bandRow="1">
                <a:tableStyleId>{5C22544A-7EE6-4342-B048-85BDC9FD1C3A}</a:tableStyleId>
              </a:tblPr>
              <a:tblGrid>
                <a:gridCol w="1117958">
                  <a:extLst>
                    <a:ext uri="{9D8B030D-6E8A-4147-A177-3AD203B41FA5}">
                      <a16:colId xmlns:a16="http://schemas.microsoft.com/office/drawing/2014/main" val="2946261822"/>
                    </a:ext>
                  </a:extLst>
                </a:gridCol>
                <a:gridCol w="1897480">
                  <a:extLst>
                    <a:ext uri="{9D8B030D-6E8A-4147-A177-3AD203B41FA5}">
                      <a16:colId xmlns:a16="http://schemas.microsoft.com/office/drawing/2014/main" val="556446238"/>
                    </a:ext>
                  </a:extLst>
                </a:gridCol>
                <a:gridCol w="1430362">
                  <a:extLst>
                    <a:ext uri="{9D8B030D-6E8A-4147-A177-3AD203B41FA5}">
                      <a16:colId xmlns:a16="http://schemas.microsoft.com/office/drawing/2014/main" val="1418642243"/>
                    </a:ext>
                  </a:extLst>
                </a:gridCol>
              </a:tblGrid>
              <a:tr h="444215">
                <a:tc gridSpan="3">
                  <a:txBody>
                    <a:bodyPr/>
                    <a:lstStyle/>
                    <a:p>
                      <a:pPr algn="ctr">
                        <a:lnSpc>
                          <a:spcPct val="107000"/>
                        </a:lnSpc>
                        <a:spcAft>
                          <a:spcPts val="800"/>
                        </a:spcAft>
                      </a:pPr>
                      <a:r>
                        <a:rPr lang="es-CL" sz="1800" dirty="0">
                          <a:effectLst/>
                          <a:latin typeface="Calibri" panose="020F0502020204030204" pitchFamily="34" charset="0"/>
                          <a:ea typeface="Calibri" panose="020F0502020204030204" pitchFamily="34" charset="0"/>
                          <a:cs typeface="Times New Roman" panose="02020603050405020304" pitchFamily="18" charset="0"/>
                        </a:rPr>
                        <a:t>CUANTITATIVO</a:t>
                      </a:r>
                    </a:p>
                  </a:txBody>
                  <a:tcPr marL="68580" marR="68580" marT="0" marB="0"/>
                </a:tc>
                <a:tc hMerge="1">
                  <a:txBody>
                    <a:bodyPr/>
                    <a:lstStyle/>
                    <a:p>
                      <a:pPr algn="ctr">
                        <a:lnSpc>
                          <a:spcPct val="107000"/>
                        </a:lnSpc>
                        <a:spcAft>
                          <a:spcPts val="800"/>
                        </a:spcAft>
                      </a:pP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gn="ctr">
                        <a:lnSpc>
                          <a:spcPct val="107000"/>
                        </a:lnSpc>
                        <a:spcAft>
                          <a:spcPts val="800"/>
                        </a:spcAft>
                      </a:pP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50526740"/>
                  </a:ext>
                </a:extLst>
              </a:tr>
              <a:tr h="444215">
                <a:tc>
                  <a:txBody>
                    <a:bodyPr/>
                    <a:lstStyle/>
                    <a:p>
                      <a:pPr algn="ctr">
                        <a:lnSpc>
                          <a:spcPct val="107000"/>
                        </a:lnSpc>
                        <a:spcAft>
                          <a:spcPts val="800"/>
                        </a:spcAft>
                      </a:pPr>
                      <a:r>
                        <a:rPr lang="es-CL" sz="1100" dirty="0">
                          <a:effectLst/>
                        </a:rPr>
                        <a:t>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CL" sz="1100" dirty="0" err="1">
                          <a:effectLst/>
                        </a:rPr>
                        <a:t>N°</a:t>
                      </a:r>
                      <a:r>
                        <a:rPr lang="es-CL" sz="1100" dirty="0">
                          <a:effectLst/>
                        </a:rPr>
                        <a:t> de asistentes</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CL" sz="1100">
                          <a:effectLst/>
                        </a:rPr>
                        <a:t>N° personal involucrado</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22390240"/>
                  </a:ext>
                </a:extLst>
              </a:tr>
              <a:tr h="1027121">
                <a:tc>
                  <a:txBody>
                    <a:bodyPr/>
                    <a:lstStyle/>
                    <a:p>
                      <a:pPr algn="ctr">
                        <a:lnSpc>
                          <a:spcPct val="107000"/>
                        </a:lnSpc>
                        <a:spcAft>
                          <a:spcPts val="800"/>
                        </a:spcAft>
                      </a:pPr>
                      <a:r>
                        <a:rPr lang="es-CL" sz="1100">
                          <a:effectLst/>
                        </a:rPr>
                        <a:t>Obra de teatro protagonizada por PM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CL" sz="1100" dirty="0">
                          <a:effectLst/>
                        </a:rPr>
                        <a:t>Personal de salud Machalí que asistió a ver la obra 50</a:t>
                      </a:r>
                    </a:p>
                    <a:p>
                      <a:pPr algn="ctr">
                        <a:lnSpc>
                          <a:spcPct val="107000"/>
                        </a:lnSpc>
                        <a:spcAft>
                          <a:spcPts val="800"/>
                        </a:spcAft>
                      </a:pPr>
                      <a:r>
                        <a:rPr lang="es-CL" sz="1100" dirty="0">
                          <a:effectLst/>
                        </a:rPr>
                        <a:t>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CL" sz="1100" dirty="0">
                          <a:effectLst/>
                        </a:rPr>
                        <a:t>PM que realizaron la obra de teatro 13</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17789637"/>
                  </a:ext>
                </a:extLst>
              </a:tr>
              <a:tr h="1125612">
                <a:tc>
                  <a:txBody>
                    <a:bodyPr/>
                    <a:lstStyle/>
                    <a:p>
                      <a:pPr algn="ctr">
                        <a:lnSpc>
                          <a:spcPct val="107000"/>
                        </a:lnSpc>
                        <a:spcAft>
                          <a:spcPts val="800"/>
                        </a:spcAft>
                      </a:pPr>
                      <a:r>
                        <a:rPr lang="es-CL" sz="1100">
                          <a:effectLst/>
                        </a:rPr>
                        <a:t>Cuenta cuentos leídos por PM en sala de espera</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CL" sz="1100" dirty="0">
                          <a:effectLst/>
                        </a:rPr>
                        <a:t>25 alumnos y profesoras de prekínder más usuarios diversos de sala de espera</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CL" sz="1100">
                          <a:effectLst/>
                        </a:rPr>
                        <a:t>3 PM que leyeron los cuentos</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19228051"/>
                  </a:ext>
                </a:extLst>
              </a:tr>
              <a:tr h="898480">
                <a:tc>
                  <a:txBody>
                    <a:bodyPr/>
                    <a:lstStyle/>
                    <a:p>
                      <a:pPr algn="ctr">
                        <a:lnSpc>
                          <a:spcPct val="107000"/>
                        </a:lnSpc>
                        <a:spcAft>
                          <a:spcPts val="800"/>
                        </a:spcAft>
                      </a:pPr>
                      <a:r>
                        <a:rPr lang="es-CL" sz="1100">
                          <a:effectLst/>
                        </a:rPr>
                        <a:t>“Live del Buen trato a las PM”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CL" sz="1100" dirty="0">
                          <a:effectLst/>
                        </a:rPr>
                        <a:t>Personas conectadas en LIVE 70 y total de visualizaciones en YouTube: 25</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CL" sz="1100" dirty="0">
                          <a:effectLst/>
                        </a:rPr>
                        <a:t>Personal involucrado 5</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79429195"/>
                  </a:ext>
                </a:extLst>
              </a:tr>
              <a:tr h="671347">
                <a:tc>
                  <a:txBody>
                    <a:bodyPr/>
                    <a:lstStyle/>
                    <a:p>
                      <a:pPr algn="ctr">
                        <a:lnSpc>
                          <a:spcPct val="107000"/>
                        </a:lnSpc>
                        <a:spcAft>
                          <a:spcPts val="800"/>
                        </a:spcAft>
                      </a:pPr>
                      <a:r>
                        <a:rPr lang="es-CL" sz="1100">
                          <a:effectLst/>
                        </a:rPr>
                        <a:t>Jornada del buen trato al PM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CL" sz="1100" dirty="0">
                          <a:effectLst/>
                        </a:rPr>
                        <a:t>PM que asistieron a la actividad 50</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CL" sz="1100" dirty="0">
                          <a:effectLst/>
                        </a:rPr>
                        <a:t>Personal involucrado 5</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03960556"/>
                  </a:ext>
                </a:extLst>
              </a:tr>
            </a:tbl>
          </a:graphicData>
        </a:graphic>
      </p:graphicFrame>
    </p:spTree>
    <p:extLst>
      <p:ext uri="{BB962C8B-B14F-4D97-AF65-F5344CB8AC3E}">
        <p14:creationId xmlns:p14="http://schemas.microsoft.com/office/powerpoint/2010/main" val="3597197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DE18D5-EB6C-31F0-F4B1-F7816B14CBD6}"/>
              </a:ext>
            </a:extLst>
          </p:cNvPr>
          <p:cNvSpPr>
            <a:spLocks noGrp="1"/>
          </p:cNvSpPr>
          <p:nvPr>
            <p:ph type="title"/>
          </p:nvPr>
        </p:nvSpPr>
        <p:spPr/>
        <p:txBody>
          <a:bodyPr>
            <a:normAutofit/>
          </a:bodyPr>
          <a:lstStyle/>
          <a:p>
            <a:pPr algn="ctr"/>
            <a:r>
              <a:rPr lang="es-CL" sz="3200" b="1" dirty="0">
                <a:solidFill>
                  <a:srgbClr val="333333"/>
                </a:solidFill>
                <a:effectLst/>
                <a:latin typeface="Calibri" panose="020F0502020204030204" pitchFamily="34" charset="0"/>
                <a:ea typeface="Calibri" panose="020F0502020204030204" pitchFamily="34" charset="0"/>
                <a:cs typeface="Helvetica" panose="020B0604020202020204" pitchFamily="34" charset="0"/>
              </a:rPr>
              <a:t>EVALUACIÓN DE RESULTADOS DE LA EXPERIENCIA</a:t>
            </a:r>
            <a:endParaRPr lang="es-CL" sz="3200" dirty="0"/>
          </a:p>
        </p:txBody>
      </p:sp>
      <p:graphicFrame>
        <p:nvGraphicFramePr>
          <p:cNvPr id="4" name="Tabla 3">
            <a:extLst>
              <a:ext uri="{FF2B5EF4-FFF2-40B4-BE49-F238E27FC236}">
                <a16:creationId xmlns:a16="http://schemas.microsoft.com/office/drawing/2014/main" id="{833BE538-5D63-0272-6D06-A62486897F1A}"/>
              </a:ext>
            </a:extLst>
          </p:cNvPr>
          <p:cNvGraphicFramePr>
            <a:graphicFrameLocks noGrp="1"/>
          </p:cNvGraphicFramePr>
          <p:nvPr>
            <p:extLst>
              <p:ext uri="{D42A27DB-BD31-4B8C-83A1-F6EECF244321}">
                <p14:modId xmlns:p14="http://schemas.microsoft.com/office/powerpoint/2010/main" val="208479732"/>
              </p:ext>
            </p:extLst>
          </p:nvPr>
        </p:nvGraphicFramePr>
        <p:xfrm>
          <a:off x="1765539" y="1828130"/>
          <a:ext cx="8212347" cy="4592258"/>
        </p:xfrm>
        <a:graphic>
          <a:graphicData uri="http://schemas.openxmlformats.org/drawingml/2006/table">
            <a:tbl>
              <a:tblPr firstRow="1" firstCol="1" bandRow="1">
                <a:tableStyleId>{7DF18680-E054-41AD-8BC1-D1AEF772440D}</a:tableStyleId>
              </a:tblPr>
              <a:tblGrid>
                <a:gridCol w="2082069">
                  <a:extLst>
                    <a:ext uri="{9D8B030D-6E8A-4147-A177-3AD203B41FA5}">
                      <a16:colId xmlns:a16="http://schemas.microsoft.com/office/drawing/2014/main" val="1472920156"/>
                    </a:ext>
                  </a:extLst>
                </a:gridCol>
                <a:gridCol w="6130278">
                  <a:extLst>
                    <a:ext uri="{9D8B030D-6E8A-4147-A177-3AD203B41FA5}">
                      <a16:colId xmlns:a16="http://schemas.microsoft.com/office/drawing/2014/main" val="1975047145"/>
                    </a:ext>
                  </a:extLst>
                </a:gridCol>
              </a:tblGrid>
              <a:tr h="547787">
                <a:tc>
                  <a:txBody>
                    <a:bodyPr/>
                    <a:lstStyle/>
                    <a:p>
                      <a:pPr algn="ctr">
                        <a:lnSpc>
                          <a:spcPct val="107000"/>
                        </a:lnSpc>
                        <a:spcAft>
                          <a:spcPts val="800"/>
                        </a:spcAft>
                      </a:pPr>
                      <a:r>
                        <a:rPr lang="es-CL" sz="1500">
                          <a:solidFill>
                            <a:schemeClr val="tx1"/>
                          </a:solidFill>
                          <a:effectLst/>
                        </a:rPr>
                        <a:t>Impacto:</a:t>
                      </a:r>
                    </a:p>
                    <a:p>
                      <a:pPr algn="ctr">
                        <a:lnSpc>
                          <a:spcPct val="107000"/>
                        </a:lnSpc>
                        <a:spcAft>
                          <a:spcPts val="800"/>
                        </a:spcAft>
                      </a:pPr>
                      <a:r>
                        <a:rPr lang="es-CL" sz="1500">
                          <a:solidFill>
                            <a:schemeClr val="tx1"/>
                          </a:solidFill>
                          <a:effectLst/>
                        </a:rPr>
                        <a:t> </a:t>
                      </a:r>
                      <a:endParaRPr lang="es-CL"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30" marR="60930" marT="0" marB="0"/>
                </a:tc>
                <a:tc>
                  <a:txBody>
                    <a:bodyPr/>
                    <a:lstStyle/>
                    <a:p>
                      <a:pPr algn="ctr">
                        <a:lnSpc>
                          <a:spcPct val="107000"/>
                        </a:lnSpc>
                        <a:spcAft>
                          <a:spcPts val="800"/>
                        </a:spcAft>
                      </a:pPr>
                      <a:r>
                        <a:rPr lang="es-CL" sz="1500" b="0" dirty="0">
                          <a:solidFill>
                            <a:schemeClr val="tx1"/>
                          </a:solidFill>
                          <a:effectLst/>
                        </a:rPr>
                        <a:t>Esta BP ha sido muy positiva para la comunidad, no solo para las PM si no también para los funcionarios que atienden a las personas mayores </a:t>
                      </a:r>
                      <a:endParaRPr lang="es-CL" sz="15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30" marR="60930" marT="0" marB="0"/>
                </a:tc>
                <a:extLst>
                  <a:ext uri="{0D108BD9-81ED-4DB2-BD59-A6C34878D82A}">
                    <a16:rowId xmlns:a16="http://schemas.microsoft.com/office/drawing/2014/main" val="214204724"/>
                  </a:ext>
                </a:extLst>
              </a:tr>
              <a:tr h="1855803">
                <a:tc>
                  <a:txBody>
                    <a:bodyPr/>
                    <a:lstStyle/>
                    <a:p>
                      <a:pPr algn="ctr">
                        <a:lnSpc>
                          <a:spcPct val="107000"/>
                        </a:lnSpc>
                        <a:spcAft>
                          <a:spcPts val="800"/>
                        </a:spcAft>
                      </a:pPr>
                      <a:r>
                        <a:rPr lang="es-CL" sz="1500" dirty="0">
                          <a:solidFill>
                            <a:schemeClr val="tx1"/>
                          </a:solidFill>
                          <a:effectLst/>
                        </a:rPr>
                        <a:t>Beneficiarios:</a:t>
                      </a:r>
                      <a:endParaRPr lang="es-CL"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30" marR="60930" marT="0" marB="0"/>
                </a:tc>
                <a:tc>
                  <a:txBody>
                    <a:bodyPr/>
                    <a:lstStyle/>
                    <a:p>
                      <a:pPr algn="ctr">
                        <a:lnSpc>
                          <a:spcPct val="107000"/>
                        </a:lnSpc>
                        <a:spcAft>
                          <a:spcPts val="800"/>
                        </a:spcAft>
                      </a:pPr>
                      <a:r>
                        <a:rPr lang="es-CL" sz="1500" dirty="0">
                          <a:effectLst/>
                        </a:rPr>
                        <a:t>Personas mayores que se atienden en centro de salud del adulto mayor</a:t>
                      </a:r>
                    </a:p>
                    <a:p>
                      <a:pPr algn="ctr">
                        <a:lnSpc>
                          <a:spcPct val="107000"/>
                        </a:lnSpc>
                        <a:spcAft>
                          <a:spcPts val="800"/>
                        </a:spcAft>
                      </a:pPr>
                      <a:r>
                        <a:rPr lang="es-CL" sz="1500" dirty="0">
                          <a:effectLst/>
                        </a:rPr>
                        <a:t>Funcionarios de Salud Machalí</a:t>
                      </a:r>
                    </a:p>
                    <a:p>
                      <a:pPr algn="ctr">
                        <a:lnSpc>
                          <a:spcPct val="107000"/>
                        </a:lnSpc>
                        <a:spcAft>
                          <a:spcPts val="800"/>
                        </a:spcAft>
                      </a:pPr>
                      <a:r>
                        <a:rPr lang="es-CL" sz="1500" dirty="0">
                          <a:effectLst/>
                        </a:rPr>
                        <a:t>Familia de personas mayores</a:t>
                      </a:r>
                    </a:p>
                    <a:p>
                      <a:pPr algn="ctr">
                        <a:lnSpc>
                          <a:spcPct val="107000"/>
                        </a:lnSpc>
                        <a:spcAft>
                          <a:spcPts val="800"/>
                        </a:spcAft>
                      </a:pPr>
                      <a:r>
                        <a:rPr lang="es-CL" sz="1500" dirty="0">
                          <a:effectLst/>
                        </a:rPr>
                        <a:t>Entorno en general</a:t>
                      </a:r>
                    </a:p>
                    <a:p>
                      <a:pPr algn="ctr">
                        <a:lnSpc>
                          <a:spcPct val="107000"/>
                        </a:lnSpc>
                        <a:spcAft>
                          <a:spcPts val="800"/>
                        </a:spcAft>
                      </a:pPr>
                      <a:r>
                        <a:rPr lang="es-CL" sz="1500" dirty="0">
                          <a:effectLst/>
                        </a:rPr>
                        <a:t> </a:t>
                      </a:r>
                    </a:p>
                    <a:p>
                      <a:pPr algn="ctr">
                        <a:lnSpc>
                          <a:spcPct val="107000"/>
                        </a:lnSpc>
                        <a:spcAft>
                          <a:spcPts val="800"/>
                        </a:spcAft>
                      </a:pPr>
                      <a:r>
                        <a:rPr lang="es-CL" sz="1500" dirty="0">
                          <a:effectLst/>
                        </a:rPr>
                        <a:t> </a:t>
                      </a:r>
                      <a:endParaRPr lang="es-CL"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0930" marR="60930" marT="0" marB="0"/>
                </a:tc>
                <a:extLst>
                  <a:ext uri="{0D108BD9-81ED-4DB2-BD59-A6C34878D82A}">
                    <a16:rowId xmlns:a16="http://schemas.microsoft.com/office/drawing/2014/main" val="2625166720"/>
                  </a:ext>
                </a:extLst>
              </a:tr>
              <a:tr h="1962046">
                <a:tc>
                  <a:txBody>
                    <a:bodyPr/>
                    <a:lstStyle/>
                    <a:p>
                      <a:pPr algn="ctr">
                        <a:lnSpc>
                          <a:spcPct val="107000"/>
                        </a:lnSpc>
                        <a:spcAft>
                          <a:spcPts val="800"/>
                        </a:spcAft>
                      </a:pPr>
                      <a:r>
                        <a:rPr lang="es-CL" sz="1500" dirty="0">
                          <a:solidFill>
                            <a:schemeClr val="tx1"/>
                          </a:solidFill>
                          <a:effectLst/>
                        </a:rPr>
                        <a:t>Inversión/Gasto:</a:t>
                      </a:r>
                      <a:endParaRPr lang="es-CL"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930" marR="60930" marT="0" marB="0"/>
                </a:tc>
                <a:tc>
                  <a:txBody>
                    <a:bodyPr/>
                    <a:lstStyle/>
                    <a:p>
                      <a:pPr algn="ctr">
                        <a:lnSpc>
                          <a:spcPct val="107000"/>
                        </a:lnSpc>
                        <a:spcAft>
                          <a:spcPts val="800"/>
                        </a:spcAft>
                      </a:pPr>
                      <a:r>
                        <a:rPr lang="es-CL" sz="1500" dirty="0">
                          <a:effectLst/>
                        </a:rPr>
                        <a:t>Estas actividades se han realizado bajo la mirada de involucrar al inter sector comunal y realizar gestiones colaborativa y no generar un gasto económico extra, si no más bien, de aprovechar los recursos que se tienen, por ejemplo, ocupar los espacios públicos, los talleres gratuitos que imparte la municipalidad el personal de salud que trabaja con las PM y realizar constantes reuniones con el inter sector para que en conjunto se tomen decisiones de dichas actividades. </a:t>
                      </a:r>
                    </a:p>
                    <a:p>
                      <a:pPr algn="ctr">
                        <a:lnSpc>
                          <a:spcPct val="107000"/>
                        </a:lnSpc>
                        <a:spcAft>
                          <a:spcPts val="800"/>
                        </a:spcAft>
                      </a:pPr>
                      <a:endParaRPr lang="es-CL"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0930" marR="60930" marT="0" marB="0"/>
                </a:tc>
                <a:extLst>
                  <a:ext uri="{0D108BD9-81ED-4DB2-BD59-A6C34878D82A}">
                    <a16:rowId xmlns:a16="http://schemas.microsoft.com/office/drawing/2014/main" val="2304468713"/>
                  </a:ext>
                </a:extLst>
              </a:tr>
            </a:tbl>
          </a:graphicData>
        </a:graphic>
      </p:graphicFrame>
    </p:spTree>
    <p:extLst>
      <p:ext uri="{BB962C8B-B14F-4D97-AF65-F5344CB8AC3E}">
        <p14:creationId xmlns:p14="http://schemas.microsoft.com/office/powerpoint/2010/main" val="246973677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888CF15452565A4C845C3B7BDA508CD2" ma:contentTypeVersion="2" ma:contentTypeDescription="Crear nuevo documento." ma:contentTypeScope="" ma:versionID="0bcc5401ed50556e2a3095cd1972097d">
  <xsd:schema xmlns:xsd="http://www.w3.org/2001/XMLSchema" xmlns:xs="http://www.w3.org/2001/XMLSchema" xmlns:p="http://schemas.microsoft.com/office/2006/metadata/properties" xmlns:ns3="aa5a4410-edfd-4581-bb13-8fa988e75394" targetNamespace="http://schemas.microsoft.com/office/2006/metadata/properties" ma:root="true" ma:fieldsID="023bbbad3993fb994e80026ed536f727" ns3:_="">
    <xsd:import namespace="aa5a4410-edfd-4581-bb13-8fa988e75394"/>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5a4410-edfd-4581-bb13-8fa988e753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DDEAEF-957B-4FBE-9DCD-F8B0F66AB434}">
  <ds:schemaRefs>
    <ds:schemaRef ds:uri="http://www.w3.org/XML/1998/namespace"/>
    <ds:schemaRef ds:uri="http://schemas.openxmlformats.org/package/2006/metadata/core-properties"/>
    <ds:schemaRef ds:uri="http://purl.org/dc/elements/1.1/"/>
    <ds:schemaRef ds:uri="http://purl.org/dc/dcmitype/"/>
    <ds:schemaRef ds:uri="http://schemas.microsoft.com/office/infopath/2007/PartnerControls"/>
    <ds:schemaRef ds:uri="http://schemas.microsoft.com/office/2006/documentManagement/types"/>
    <ds:schemaRef ds:uri="aa5a4410-edfd-4581-bb13-8fa988e75394"/>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03B2472F-645F-4647-9787-D71E6C1CDAB7}">
  <ds:schemaRefs>
    <ds:schemaRef ds:uri="http://schemas.microsoft.com/sharepoint/v3/contenttype/forms"/>
  </ds:schemaRefs>
</ds:datastoreItem>
</file>

<file path=customXml/itemProps3.xml><?xml version="1.0" encoding="utf-8"?>
<ds:datastoreItem xmlns:ds="http://schemas.openxmlformats.org/officeDocument/2006/customXml" ds:itemID="{6880A7C6-452A-4856-B0FE-CB2D606785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5a4410-edfd-4581-bb13-8fa988e753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65</TotalTime>
  <Words>773</Words>
  <Application>Microsoft Office PowerPoint</Application>
  <PresentationFormat>Panorámica</PresentationFormat>
  <Paragraphs>74</Paragraphs>
  <Slides>10</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10</vt:i4>
      </vt:variant>
    </vt:vector>
  </HeadingPairs>
  <TitlesOfParts>
    <vt:vector size="14" baseType="lpstr">
      <vt:lpstr>Arial</vt:lpstr>
      <vt:lpstr>Calibri</vt:lpstr>
      <vt:lpstr>Calibri Light</vt:lpstr>
      <vt:lpstr>Tema de Office</vt:lpstr>
      <vt:lpstr>UN TRATO AMABLE, NO CUESTA NADA</vt:lpstr>
      <vt:lpstr>Presentación de PowerPoint</vt:lpstr>
      <vt:lpstr>DESCRIPCIÓN DE LA EXPERIENCIA</vt:lpstr>
      <vt:lpstr>OBRA DE TEATRO PROTAGONIZADA POR PM, 2018 </vt:lpstr>
      <vt:lpstr>CUENTA CUENTOS LEÍDOS POR PM EN SALA DE ESPERA, 2019</vt:lpstr>
      <vt:lpstr>“LIVE DEL BUEN TRATO A LAS PM”, 2020</vt:lpstr>
      <vt:lpstr>JORNADA DEL BUEN TRATO A LAS PM, 2022</vt:lpstr>
      <vt:lpstr>RESULTADO ESPERADO: </vt:lpstr>
      <vt:lpstr>EVALUACIÓN DE RESULTADOS DE LA EXPERIENCIA</vt:lpstr>
      <vt:lpstr>BUENA PRÁCTICA DESDE LA GENERACIÓN DE VALOR PÚBLICO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 TRATO AMABLE, NO CUESTA NADA”</dc:title>
  <dc:creator>KINE1.CAM</dc:creator>
  <cp:lastModifiedBy>KINE1.CAM</cp:lastModifiedBy>
  <cp:revision>2</cp:revision>
  <dcterms:created xsi:type="dcterms:W3CDTF">2022-08-18T20:13:48Z</dcterms:created>
  <dcterms:modified xsi:type="dcterms:W3CDTF">2022-08-19T19:41:38Z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0x010100888CF15452565A4C845C3B7BDA508CD2</vt:lpwstr>
  </property>
</Properties>
</file>